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60" r:id="rId1"/>
  </p:sldMasterIdLst>
  <p:notesMasterIdLst>
    <p:notesMasterId r:id="rId33"/>
  </p:notesMasterIdLst>
  <p:handoutMasterIdLst>
    <p:handoutMasterId r:id="rId34"/>
  </p:handoutMasterIdLst>
  <p:sldIdLst>
    <p:sldId id="257" r:id="rId2"/>
    <p:sldId id="457" r:id="rId3"/>
    <p:sldId id="866" r:id="rId4"/>
    <p:sldId id="868" r:id="rId5"/>
    <p:sldId id="875" r:id="rId6"/>
    <p:sldId id="617" r:id="rId7"/>
    <p:sldId id="838" r:id="rId8"/>
    <p:sldId id="876" r:id="rId9"/>
    <p:sldId id="856" r:id="rId10"/>
    <p:sldId id="864" r:id="rId11"/>
    <p:sldId id="839" r:id="rId12"/>
    <p:sldId id="859" r:id="rId13"/>
    <p:sldId id="886" r:id="rId14"/>
    <p:sldId id="855" r:id="rId15"/>
    <p:sldId id="860" r:id="rId16"/>
    <p:sldId id="865" r:id="rId17"/>
    <p:sldId id="882" r:id="rId18"/>
    <p:sldId id="883" r:id="rId19"/>
    <p:sldId id="881" r:id="rId20"/>
    <p:sldId id="880" r:id="rId21"/>
    <p:sldId id="869" r:id="rId22"/>
    <p:sldId id="884" r:id="rId23"/>
    <p:sldId id="867" r:id="rId24"/>
    <p:sldId id="870" r:id="rId25"/>
    <p:sldId id="877" r:id="rId26"/>
    <p:sldId id="871" r:id="rId27"/>
    <p:sldId id="885" r:id="rId28"/>
    <p:sldId id="872" r:id="rId29"/>
    <p:sldId id="878" r:id="rId30"/>
    <p:sldId id="879" r:id="rId31"/>
    <p:sldId id="283"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3"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6" clrIdx="0">
    <p:extLst>
      <p:ext uri="{19B8F6BF-5375-455C-9EA6-DF929625EA0E}">
        <p15:presenceInfo xmlns:p15="http://schemas.microsoft.com/office/powerpoint/2012/main" userId="e353416204de62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EDEDED"/>
    <a:srgbClr val="B4C7E7"/>
    <a:srgbClr val="AFABAB"/>
    <a:srgbClr val="F8CBAD"/>
    <a:srgbClr val="C5E0B4"/>
    <a:srgbClr val="FFE699"/>
    <a:srgbClr val="0000FF"/>
    <a:srgbClr val="002060"/>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6" autoAdjust="0"/>
    <p:restoredTop sz="92244" autoAdjust="0"/>
  </p:normalViewPr>
  <p:slideViewPr>
    <p:cSldViewPr snapToGrid="0">
      <p:cViewPr varScale="1">
        <p:scale>
          <a:sx n="105" d="100"/>
          <a:sy n="105" d="100"/>
        </p:scale>
        <p:origin x="768" y="90"/>
      </p:cViewPr>
      <p:guideLst>
        <p:guide orient="horz" pos="3113"/>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0" d="100"/>
          <a:sy n="70" d="100"/>
        </p:scale>
        <p:origin x="2547"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807708-9B43-4B1F-8593-13D45D1FFD83}" type="datetimeFigureOut">
              <a:rPr lang="zh-CN" altLang="en-US" smtClean="0"/>
              <a:t>2021/10/6</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1CEFAF-3F74-475A-8931-2E5CC5277C29}" type="slidenum">
              <a:rPr lang="zh-CN" altLang="en-US" smtClean="0"/>
              <a:t>‹#›</a:t>
            </a:fld>
            <a:endParaRPr lang="zh-CN" altLang="en-US"/>
          </a:p>
        </p:txBody>
      </p:sp>
    </p:spTree>
    <p:extLst>
      <p:ext uri="{BB962C8B-B14F-4D97-AF65-F5344CB8AC3E}">
        <p14:creationId xmlns:p14="http://schemas.microsoft.com/office/powerpoint/2010/main" val="1662908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AB1DE-EADD-4A14-8AB6-F739BEBD6A9F}" type="datetimeFigureOut">
              <a:rPr lang="zh-CN" altLang="en-US" smtClean="0"/>
              <a:t>2021/10/6</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FC8F9-9D56-4337-9B06-E0FDF66B361B}" type="slidenum">
              <a:rPr lang="zh-CN" altLang="en-US" smtClean="0"/>
              <a:t>‹#›</a:t>
            </a:fld>
            <a:endParaRPr lang="zh-CN" altLang="en-US"/>
          </a:p>
        </p:txBody>
      </p:sp>
    </p:spTree>
    <p:extLst>
      <p:ext uri="{BB962C8B-B14F-4D97-AF65-F5344CB8AC3E}">
        <p14:creationId xmlns:p14="http://schemas.microsoft.com/office/powerpoint/2010/main" val="3278448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尊敬的各位领导、嘉宾，大家下午好！我是汇报人：王福 </a:t>
            </a:r>
            <a:endParaRPr lang="en-US" altLang="zh-CN" dirty="0"/>
          </a:p>
          <a:p>
            <a:r>
              <a:rPr lang="zh-CN" altLang="en-US" dirty="0"/>
              <a:t>我今天汇报的内容是风洞设备</a:t>
            </a:r>
            <a:r>
              <a:rPr lang="en-US" altLang="zh-CN" dirty="0"/>
              <a:t>PHM</a:t>
            </a:r>
            <a:r>
              <a:rPr lang="zh-CN" altLang="en-US" dirty="0"/>
              <a:t>模型规范化管理研究咨询报告</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1</a:t>
            </a:fld>
            <a:endParaRPr lang="zh-CN" altLang="en-US"/>
          </a:p>
        </p:txBody>
      </p:sp>
    </p:spTree>
    <p:extLst>
      <p:ext uri="{BB962C8B-B14F-4D97-AF65-F5344CB8AC3E}">
        <p14:creationId xmlns:p14="http://schemas.microsoft.com/office/powerpoint/2010/main" val="1961053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10</a:t>
            </a:fld>
            <a:endParaRPr lang="zh-CN" altLang="en-US"/>
          </a:p>
        </p:txBody>
      </p:sp>
    </p:spTree>
    <p:extLst>
      <p:ext uri="{BB962C8B-B14F-4D97-AF65-F5344CB8AC3E}">
        <p14:creationId xmlns:p14="http://schemas.microsoft.com/office/powerpoint/2010/main" val="308970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kern="1200" dirty="0">
                <a:solidFill>
                  <a:schemeClr val="tx1"/>
                </a:solidFill>
                <a:latin typeface="+mj-ea"/>
                <a:ea typeface="+mn-ea"/>
                <a:cs typeface="+mn-cs"/>
              </a:rPr>
              <a:t>人工抽取：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又称为基于规则的方法，人工编写规则</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并分析整理</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半自动抽取：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利用一些知识获取工具来辅助知识工程师把知识原材料或专家描述的知识内容经过识别、理解、筛选、格式化后以一定的形式存入知识库中。</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自动抽取：</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利用数据挖掘、机器学习、深度学习等人工智能技术通过对应用实例与实际问题进行建模从而自动提取出实体、属性和关系。</a:t>
            </a:r>
            <a:endParaRPr lang="zh-CN" altLang="en-US" sz="1000" b="0" kern="1200" dirty="0">
              <a:solidFill>
                <a:schemeClr val="tx1"/>
              </a:solidFill>
              <a:latin typeface="+mj-ea"/>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8066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rgbClr val="0000FF"/>
                </a:solidFill>
                <a:effectLst/>
                <a:latin typeface="+mj-ea"/>
                <a:ea typeface="+mn-ea"/>
                <a:cs typeface="+mn-cs"/>
              </a:rPr>
              <a:t>人工抽取的优点是不需要训练机器学习模型就可以在小数据集上取得不错的效果，缺点是较为耗费人力。</a:t>
            </a:r>
            <a:endParaRPr lang="en-US" altLang="zh-CN" sz="1200" kern="1200" dirty="0">
              <a:solidFill>
                <a:srgbClr val="0000FF"/>
              </a:solidFill>
              <a:effectLst/>
              <a:latin typeface="+mj-ea"/>
              <a:ea typeface="+mn-ea"/>
              <a:cs typeface="+mn-cs"/>
            </a:endParaRPr>
          </a:p>
          <a:p>
            <a:r>
              <a:rPr lang="zh-CN" altLang="en-US" sz="1200" kern="1200" dirty="0">
                <a:solidFill>
                  <a:srgbClr val="0000FF"/>
                </a:solidFill>
                <a:effectLst/>
                <a:latin typeface="+mj-ea"/>
                <a:ea typeface="+mn-ea"/>
                <a:cs typeface="+mn-cs"/>
              </a:rPr>
              <a:t>半自动知识抽取相对于人工抽取来说较为节省人力。</a:t>
            </a:r>
            <a:endParaRPr lang="en-US" altLang="zh-CN" sz="1200" kern="1200" dirty="0">
              <a:solidFill>
                <a:srgbClr val="0000FF"/>
              </a:solidFill>
              <a:effectLst/>
              <a:latin typeface="+mj-ea"/>
              <a:ea typeface="+mn-ea"/>
              <a:cs typeface="+mn-cs"/>
            </a:endParaRPr>
          </a:p>
          <a:p>
            <a:r>
              <a:rPr lang="zh-CN" altLang="en-US" sz="1200" kern="1200" dirty="0">
                <a:solidFill>
                  <a:srgbClr val="0000FF"/>
                </a:solidFill>
                <a:effectLst/>
                <a:latin typeface="+mj-ea"/>
                <a:ea typeface="+mn-ea"/>
                <a:cs typeface="+mn-cs"/>
              </a:rPr>
              <a:t>自动知识抽取自动化程度最高，但是技术目前还不成熟。</a:t>
            </a:r>
            <a:endParaRPr lang="zh-CN" altLang="zh-CN" sz="1200" kern="1200" dirty="0">
              <a:solidFill>
                <a:srgbClr val="0000FF"/>
              </a:solidFill>
              <a:effectLst/>
              <a:latin typeface="+mj-ea"/>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37262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9543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图数据库以图论为基础，非常适合存储图知识。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Neo4j</a:t>
            </a:r>
            <a:r>
              <a:rPr lang="zh-CN" altLang="en-US" dirty="0"/>
              <a:t>是目前最流行的图数据库，方便使用。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可以直接导入</a:t>
            </a:r>
            <a:r>
              <a:rPr lang="en-US" altLang="zh-CN" dirty="0"/>
              <a:t>CSV</a:t>
            </a:r>
            <a:r>
              <a:rPr lang="zh-CN" altLang="en-US" dirty="0"/>
              <a:t>格式的数据、使用官方提供的批量导入工具、使用官方提供的</a:t>
            </a:r>
            <a:r>
              <a:rPr lang="en-US" altLang="zh-CN" dirty="0"/>
              <a:t>API</a:t>
            </a:r>
            <a:r>
              <a:rPr lang="zh-CN" altLang="en-US" dirty="0"/>
              <a:t>或使用第三方导入工具方便快速地像</a:t>
            </a:r>
            <a:r>
              <a:rPr lang="en-US" altLang="zh-CN" dirty="0"/>
              <a:t>Neo4j</a:t>
            </a:r>
            <a:r>
              <a:rPr lang="zh-CN" altLang="en-US" dirty="0"/>
              <a:t>中导入数据。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2737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关系型数据库建立在关系模型基础上，关系模型就表现为二维表的结构，很适合存储表知识。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MySQL</a:t>
            </a:r>
            <a:r>
              <a:rPr lang="zh-CN" altLang="en-US" dirty="0"/>
              <a:t>是目前最流行的关系型数据库，</a:t>
            </a:r>
            <a:r>
              <a:rPr lang="en-US" altLang="zh-CN" dirty="0"/>
              <a:t>SQL</a:t>
            </a:r>
            <a:r>
              <a:rPr lang="zh-CN" altLang="en-US" dirty="0"/>
              <a:t>语言也很成熟，有很多成熟的数据库管理软件可以方便地管理</a:t>
            </a:r>
            <a:r>
              <a:rPr lang="en-US" altLang="zh-CN" dirty="0"/>
              <a:t>MySQL</a:t>
            </a:r>
            <a:r>
              <a:rPr lang="zh-CN" altLang="en-US" dirty="0"/>
              <a:t>数据库。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可以直接导入</a:t>
            </a:r>
            <a:r>
              <a:rPr lang="en-US" altLang="zh-CN" dirty="0"/>
              <a:t>CSV</a:t>
            </a:r>
            <a:r>
              <a:rPr lang="zh-CN" altLang="en-US" dirty="0"/>
              <a:t>、</a:t>
            </a:r>
            <a:r>
              <a:rPr lang="en-US" altLang="zh-CN" sz="1800" kern="0" dirty="0">
                <a:effectLst/>
                <a:latin typeface="Times New Roman" panose="02020603050405020304" pitchFamily="18" charset="0"/>
                <a:ea typeface="Times New Roman" panose="02020603050405020304" pitchFamily="18" charset="0"/>
              </a:rPr>
              <a:t>EXCEL</a:t>
            </a:r>
            <a:r>
              <a:rPr lang="zh-CN" altLang="en-US" sz="1800" kern="0" dirty="0">
                <a:effectLst/>
                <a:latin typeface="Times New Roman" panose="02020603050405020304" pitchFamily="18" charset="0"/>
                <a:ea typeface="Times New Roman" panose="02020603050405020304" pitchFamily="18" charset="0"/>
              </a:rPr>
              <a:t>等多种</a:t>
            </a:r>
            <a:r>
              <a:rPr lang="zh-CN" altLang="en-US" dirty="0"/>
              <a:t>格式的数据。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6374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16</a:t>
            </a:fld>
            <a:endParaRPr lang="zh-CN" altLang="en-US"/>
          </a:p>
        </p:txBody>
      </p:sp>
    </p:spTree>
    <p:extLst>
      <p:ext uri="{BB962C8B-B14F-4D97-AF65-F5344CB8AC3E}">
        <p14:creationId xmlns:p14="http://schemas.microsoft.com/office/powerpoint/2010/main" val="108336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依据</a:t>
            </a:r>
            <a:r>
              <a:rPr lang="en-US" altLang="zh-CN" sz="1200" kern="1200" dirty="0">
                <a:solidFill>
                  <a:schemeClr val="tx1"/>
                </a:solidFill>
                <a:effectLst/>
                <a:latin typeface="+mn-lt"/>
                <a:ea typeface="+mn-ea"/>
                <a:cs typeface="+mn-cs"/>
              </a:rPr>
              <a:t>Q/QD 9-2021</a:t>
            </a:r>
            <a:r>
              <a:rPr lang="zh-CN" altLang="zh-CN" sz="1200" kern="1200" dirty="0">
                <a:solidFill>
                  <a:schemeClr val="tx1"/>
                </a:solidFill>
                <a:effectLst/>
                <a:latin typeface="+mn-lt"/>
                <a:ea typeface="+mn-ea"/>
                <a:cs typeface="+mn-cs"/>
              </a:rPr>
              <a:t>对气动中心装备管理编码规则的定义，规则名编码由“管理机构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所属系统编码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文件类型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时间序号”组成。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举例：如低空气动力研究所4米×3米低速风洞风扇所产生的2021年9月16日第一个word文档可以被表示为51013-AFL12Z-0104001-DOC2021091600001。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依据</a:t>
            </a:r>
            <a:r>
              <a:rPr lang="en-US" altLang="zh-CN" sz="1200" kern="1200" dirty="0">
                <a:solidFill>
                  <a:schemeClr val="tx1"/>
                </a:solidFill>
                <a:effectLst/>
                <a:latin typeface="+mn-lt"/>
                <a:ea typeface="+mn-ea"/>
                <a:cs typeface="+mn-cs"/>
              </a:rPr>
              <a:t>Q/QD 9-2021</a:t>
            </a:r>
            <a:r>
              <a:rPr lang="zh-CN" altLang="zh-CN" sz="1200" kern="1200" dirty="0">
                <a:solidFill>
                  <a:schemeClr val="tx1"/>
                </a:solidFill>
                <a:effectLst/>
                <a:latin typeface="+mn-lt"/>
                <a:ea typeface="+mn-ea"/>
                <a:cs typeface="+mn-cs"/>
              </a:rPr>
              <a:t>对气动中心装备管理编码规则的定义，规则名编码由“管理机构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所属系统编码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规则名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事实名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设备序号</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规则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事实号”组成。分段编码规范如图</a:t>
            </a:r>
            <a:r>
              <a:rPr lang="en-US" altLang="zh-CN" sz="1200" kern="1200" dirty="0">
                <a:solidFill>
                  <a:schemeClr val="tx1"/>
                </a:solidFill>
                <a:effectLst/>
                <a:latin typeface="+mn-lt"/>
                <a:ea typeface="+mn-ea"/>
                <a:cs typeface="+mn-cs"/>
              </a:rPr>
              <a:t>5-2</a:t>
            </a:r>
            <a:r>
              <a:rPr lang="zh-CN" altLang="zh-CN" sz="1200" kern="1200" dirty="0">
                <a:solidFill>
                  <a:schemeClr val="tx1"/>
                </a:solidFill>
                <a:effectLst/>
                <a:latin typeface="+mn-lt"/>
                <a:ea typeface="+mn-ea"/>
                <a:cs typeface="+mn-cs"/>
              </a:rPr>
              <a:t>所示。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举例：低速空气动力研究所管理的</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米低速风洞风扇产生的温度高故障导致电机停止运行的规则名或者事实名可以分别被表示为</a:t>
            </a:r>
            <a:r>
              <a:rPr lang="en-US" altLang="zh-CN" sz="1200" kern="1200" dirty="0">
                <a:solidFill>
                  <a:schemeClr val="tx1"/>
                </a:solidFill>
                <a:effectLst/>
                <a:latin typeface="+mn-lt"/>
                <a:ea typeface="+mn-ea"/>
                <a:cs typeface="+mn-cs"/>
              </a:rPr>
              <a:t>51013- AFL12Z-0104001-GZ-WDH</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51013- AFL12Z-0104001-SS-ST</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23156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计性准则主要是通过对录入知识增加的使用次数、点赞数、反馈、版本号的属性进行统计和更新，来评价录入的知识的价值。当该录入知识被检索使用时，“使用次数”递增；当录入知识被修改更迭时，版本号被更新；当该录入知识被使用的时候，可以增加对该知识的使用反馈。首先，为了能够简单高效地使用上述的统计性属性，利用“关系图”数据结构去建立一条录入知识和使用次数、知识使用反馈、版本号等之间的连接</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其次，根据录入知识的“关系图”，建立相应的统计准则表5-1，通过访问录入知识的属性可以判定该录入知识的整体使用、更新情况</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751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知识的一致性检测一般分为冗余检测、矛盾检测和循环检测。其中冗余检测主要检测规则是否可被其他规则表示或替代：包含等价规则和从属规则。矛盾检测是检测是否存在矛盾的规则和规则链包含自相矛盾、传递矛盾、隐含矛盾、相互矛盾、传递自相矛盾；循环检测</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检测规则或规则链中存在</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推导结果与推导前提相同</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的结论</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r>
              <a:rPr lang="zh-CN" altLang="en-US" dirty="0"/>
              <a:t>包含隐含循环、规则链中自我引用、前后引入同一谓词。</a:t>
            </a:r>
            <a:endParaRPr lang="en-US" altLang="zh-CN" dirty="0"/>
          </a:p>
          <a:p>
            <a:r>
              <a:rPr lang="zh-CN" altLang="en-US" dirty="0"/>
              <a:t>知识管理并不</a:t>
            </a:r>
            <a:r>
              <a:rPr lang="en-US" altLang="zh-CN" sz="1200" kern="1200" dirty="0" err="1">
                <a:solidFill>
                  <a:schemeClr val="tx1"/>
                </a:solidFill>
                <a:effectLst/>
                <a:latin typeface="+mn-lt"/>
                <a:ea typeface="+mn-ea"/>
                <a:cs typeface="+mn-cs"/>
              </a:rPr>
              <a:t>能处理在运行过程中遇到的所有问题</a:t>
            </a:r>
            <a:r>
              <a:rPr lang="zh-CN" altLang="en-US" sz="1200" kern="1200" dirty="0">
                <a:solidFill>
                  <a:schemeClr val="tx1"/>
                </a:solidFill>
                <a:effectLst/>
                <a:latin typeface="+mn-lt"/>
                <a:ea typeface="+mn-ea"/>
                <a:cs typeface="+mn-cs"/>
              </a:rPr>
              <a:t>，因此就需要进行完备性维护。可从多余输入、死节点、不可达目标、未用属性值、遗漏规则五个方面入手进行维护。</a:t>
            </a: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19</a:t>
            </a:fld>
            <a:endParaRPr lang="zh-CN" altLang="en-US"/>
          </a:p>
        </p:txBody>
      </p:sp>
    </p:spTree>
    <p:extLst>
      <p:ext uri="{BB962C8B-B14F-4D97-AF65-F5344CB8AC3E}">
        <p14:creationId xmlns:p14="http://schemas.microsoft.com/office/powerpoint/2010/main" val="117850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BEE516E1-EB28-4094-AA82-78D9FBBEBE43}" type="slidenum">
              <a:rPr lang="zh-CN" altLang="en-US" smtClean="0"/>
              <a:pPr>
                <a:defRPr/>
              </a:pPr>
              <a:t>2</a:t>
            </a:fld>
            <a:endParaRPr lang="zh-CN" altLang="en-US"/>
          </a:p>
        </p:txBody>
      </p:sp>
    </p:spTree>
    <p:extLst>
      <p:ext uri="{BB962C8B-B14F-4D97-AF65-F5344CB8AC3E}">
        <p14:creationId xmlns:p14="http://schemas.microsoft.com/office/powerpoint/2010/main" val="2394331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知识更新的一般方法是进行知识库的实体扩充</a:t>
            </a:r>
            <a:r>
              <a:rPr lang="zh-CN" altLang="en-US" sz="1200" kern="1200" dirty="0">
                <a:solidFill>
                  <a:schemeClr val="tx1"/>
                </a:solidFill>
                <a:effectLst/>
                <a:latin typeface="+mn-lt"/>
                <a:ea typeface="+mn-ea"/>
                <a:cs typeface="+mn-cs"/>
              </a:rPr>
              <a:t>。知识更新中，</a:t>
            </a:r>
            <a:r>
              <a:rPr lang="en-US" altLang="zh-CN" sz="1200" kern="1200" dirty="0" err="1">
                <a:solidFill>
                  <a:schemeClr val="tx1"/>
                </a:solidFill>
                <a:effectLst/>
                <a:latin typeface="+mn-lt"/>
                <a:ea typeface="+mn-ea"/>
                <a:cs typeface="+mn-cs"/>
              </a:rPr>
              <a:t>知识库中存在与文本实体映射的实体</a:t>
            </a:r>
            <a:r>
              <a:rPr lang="zh-CN" altLang="en-US" sz="1200" kern="1200" dirty="0">
                <a:solidFill>
                  <a:schemeClr val="tx1"/>
                </a:solidFill>
                <a:effectLst/>
                <a:latin typeface="+mn-lt"/>
                <a:ea typeface="+mn-ea"/>
                <a:cs typeface="+mn-cs"/>
              </a:rPr>
              <a:t>使用的方法为实体链接，（，实体链接常用方法：基于实体属性、基于实体上下文、基于实体流行度、基于外部证据。</a:t>
            </a:r>
            <a:r>
              <a:rPr lang="en-US" altLang="zh-CN" sz="1200" kern="1200" dirty="0" err="1">
                <a:solidFill>
                  <a:schemeClr val="tx1"/>
                </a:solidFill>
                <a:effectLst/>
                <a:latin typeface="+mn-lt"/>
                <a:ea typeface="+mn-ea"/>
                <a:cs typeface="+mn-cs"/>
              </a:rPr>
              <a:t>知识库中不存在与文本实体映射的实体</a:t>
            </a:r>
            <a:r>
              <a:rPr lang="zh-CN" altLang="en-US" sz="1200" kern="1200" dirty="0">
                <a:solidFill>
                  <a:schemeClr val="tx1"/>
                </a:solidFill>
                <a:effectLst/>
                <a:latin typeface="+mn-lt"/>
                <a:ea typeface="+mn-ea"/>
                <a:cs typeface="+mn-cs"/>
              </a:rPr>
              <a:t>的方法称为</a:t>
            </a:r>
            <a:r>
              <a:rPr lang="en-US" altLang="zh-CN" sz="1200" kern="1200" dirty="0" err="1">
                <a:solidFill>
                  <a:schemeClr val="tx1"/>
                </a:solidFill>
                <a:effectLst/>
                <a:latin typeface="+mn-lt"/>
                <a:ea typeface="+mn-ea"/>
                <a:cs typeface="+mn-cs"/>
              </a:rPr>
              <a:t>实体分类</a:t>
            </a:r>
            <a:r>
              <a:rPr lang="zh-CN" altLang="en-US" sz="1200" kern="1200" dirty="0">
                <a:solidFill>
                  <a:schemeClr val="tx1"/>
                </a:solidFill>
                <a:effectLst/>
                <a:latin typeface="+mn-lt"/>
                <a:ea typeface="+mn-ea"/>
                <a:cs typeface="+mn-cs"/>
              </a:rPr>
              <a:t>。实体分类包括粗粒度和细粒度的实体分裂方法，粗粒度的方法将实体划分为人名地名等大类别、细粒度的将实体划分为成千上万实体类别。</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知识备份包含完全备份、差异备份、增量备份。</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完全备份</a:t>
            </a:r>
            <a:r>
              <a:rPr lang="zh-CN" altLang="en-US" sz="1200" kern="1200" dirty="0">
                <a:solidFill>
                  <a:schemeClr val="tx1"/>
                </a:solidFill>
                <a:effectLst/>
                <a:latin typeface="+mn-lt"/>
                <a:ea typeface="+mn-ea"/>
                <a:cs typeface="+mn-cs"/>
              </a:rPr>
              <a:t>备份</a:t>
            </a:r>
            <a:r>
              <a:rPr lang="zh-CN" altLang="zh-CN" sz="1200" kern="1200" dirty="0">
                <a:solidFill>
                  <a:schemeClr val="tx1"/>
                </a:solidFill>
                <a:effectLst/>
                <a:latin typeface="+mn-lt"/>
                <a:ea typeface="+mn-ea"/>
                <a:cs typeface="+mn-cs"/>
              </a:rPr>
              <a:t>所有内容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数据量大（全部数据）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长</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短</a:t>
            </a:r>
          </a:p>
          <a:p>
            <a:r>
              <a:rPr lang="zh-CN" altLang="zh-CN" sz="1200" kern="1200" dirty="0">
                <a:solidFill>
                  <a:schemeClr val="tx1"/>
                </a:solidFill>
                <a:effectLst/>
                <a:latin typeface="+mn-lt"/>
                <a:ea typeface="+mn-ea"/>
                <a:cs typeface="+mn-cs"/>
              </a:rPr>
              <a:t>差异备份</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上次</a:t>
            </a:r>
            <a:r>
              <a:rPr lang="zh-CN" altLang="zh-CN" sz="1200" b="0" kern="1200" dirty="0">
                <a:solidFill>
                  <a:schemeClr val="tx1"/>
                </a:solidFill>
                <a:effectLst/>
                <a:latin typeface="+mn-lt"/>
                <a:ea typeface="+mn-ea"/>
                <a:cs typeface="+mn-cs"/>
              </a:rPr>
              <a:t>完全备份之后</a:t>
            </a:r>
            <a:r>
              <a:rPr lang="zh-CN" altLang="zh-CN" sz="1200" kern="1200" dirty="0">
                <a:solidFill>
                  <a:schemeClr val="tx1"/>
                </a:solidFill>
                <a:effectLst/>
                <a:latin typeface="+mn-lt"/>
                <a:ea typeface="+mn-ea"/>
                <a:cs typeface="+mn-cs"/>
              </a:rPr>
              <a:t>有变化的内容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数据量</a:t>
            </a:r>
            <a:r>
              <a:rPr lang="zh-CN" altLang="zh-CN" sz="1200" kern="1200" dirty="0">
                <a:solidFill>
                  <a:schemeClr val="tx1"/>
                </a:solidFill>
                <a:effectLst/>
                <a:latin typeface="+mn-lt"/>
                <a:ea typeface="+mn-ea"/>
                <a:cs typeface="+mn-cs"/>
              </a:rPr>
              <a:t>少于完全备份，多于增量备份（多个差异备份之间有重复数据）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中</a:t>
            </a:r>
          </a:p>
          <a:p>
            <a:r>
              <a:rPr lang="zh-CN" altLang="zh-CN" sz="1200" kern="1200" dirty="0">
                <a:solidFill>
                  <a:schemeClr val="tx1"/>
                </a:solidFill>
                <a:effectLst/>
                <a:latin typeface="+mn-lt"/>
                <a:ea typeface="+mn-ea"/>
                <a:cs typeface="+mn-cs"/>
              </a:rPr>
              <a:t>增量备份</a:t>
            </a:r>
            <a:r>
              <a:rPr lang="zh-CN" altLang="en-US" sz="1200" b="0" kern="1200" dirty="0">
                <a:solidFill>
                  <a:schemeClr val="tx1"/>
                </a:solidFill>
                <a:effectLst/>
                <a:latin typeface="+mn-lt"/>
                <a:ea typeface="+mn-ea"/>
                <a:cs typeface="+mn-cs"/>
              </a:rPr>
              <a:t>指</a:t>
            </a:r>
            <a:r>
              <a:rPr lang="zh-CN" altLang="zh-CN" sz="1200" b="0" kern="1200" dirty="0">
                <a:solidFill>
                  <a:schemeClr val="tx1"/>
                </a:solidFill>
                <a:effectLst/>
                <a:latin typeface="+mn-lt"/>
                <a:ea typeface="+mn-ea"/>
                <a:cs typeface="+mn-cs"/>
              </a:rPr>
              <a:t>上次备份</a:t>
            </a:r>
            <a:r>
              <a:rPr lang="zh-CN" altLang="zh-CN" sz="1200" kern="1200" dirty="0">
                <a:solidFill>
                  <a:schemeClr val="tx1"/>
                </a:solidFill>
                <a:effectLst/>
                <a:latin typeface="+mn-lt"/>
                <a:ea typeface="+mn-ea"/>
                <a:cs typeface="+mn-cs"/>
              </a:rPr>
              <a:t>后有变化的内容数据量小（没有重复的备份数据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长</a:t>
            </a:r>
          </a:p>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20</a:t>
            </a:fld>
            <a:endParaRPr lang="zh-CN" altLang="en-US"/>
          </a:p>
        </p:txBody>
      </p:sp>
    </p:spTree>
    <p:extLst>
      <p:ext uri="{BB962C8B-B14F-4D97-AF65-F5344CB8AC3E}">
        <p14:creationId xmlns:p14="http://schemas.microsoft.com/office/powerpoint/2010/main" val="103886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21</a:t>
            </a:fld>
            <a:endParaRPr lang="zh-CN" altLang="en-US"/>
          </a:p>
        </p:txBody>
      </p:sp>
    </p:spTree>
    <p:extLst>
      <p:ext uri="{BB962C8B-B14F-4D97-AF65-F5344CB8AC3E}">
        <p14:creationId xmlns:p14="http://schemas.microsoft.com/office/powerpoint/2010/main" val="73875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知识更新的一般方法是进行知识库的实体扩充</a:t>
            </a:r>
            <a:r>
              <a:rPr lang="zh-CN" altLang="en-US" sz="1200" kern="1200" dirty="0">
                <a:solidFill>
                  <a:schemeClr val="tx1"/>
                </a:solidFill>
                <a:effectLst/>
                <a:latin typeface="+mn-lt"/>
                <a:ea typeface="+mn-ea"/>
                <a:cs typeface="+mn-cs"/>
              </a:rPr>
              <a:t>。知识更新中，</a:t>
            </a:r>
            <a:r>
              <a:rPr lang="en-US" altLang="zh-CN" sz="1200" kern="1200" dirty="0" err="1">
                <a:solidFill>
                  <a:schemeClr val="tx1"/>
                </a:solidFill>
                <a:effectLst/>
                <a:latin typeface="+mn-lt"/>
                <a:ea typeface="+mn-ea"/>
                <a:cs typeface="+mn-cs"/>
              </a:rPr>
              <a:t>知识库中存在与文本实体映射的实体</a:t>
            </a:r>
            <a:r>
              <a:rPr lang="zh-CN" altLang="en-US" sz="1200" kern="1200" dirty="0">
                <a:solidFill>
                  <a:schemeClr val="tx1"/>
                </a:solidFill>
                <a:effectLst/>
                <a:latin typeface="+mn-lt"/>
                <a:ea typeface="+mn-ea"/>
                <a:cs typeface="+mn-cs"/>
              </a:rPr>
              <a:t>使用的方法为实体链接，（，实体链接常用方法：基于实体属性、基于实体上下文、基于实体流行度、基于外部证据。</a:t>
            </a:r>
            <a:r>
              <a:rPr lang="en-US" altLang="zh-CN" sz="1200" kern="1200" dirty="0" err="1">
                <a:solidFill>
                  <a:schemeClr val="tx1"/>
                </a:solidFill>
                <a:effectLst/>
                <a:latin typeface="+mn-lt"/>
                <a:ea typeface="+mn-ea"/>
                <a:cs typeface="+mn-cs"/>
              </a:rPr>
              <a:t>知识库中不存在与文本实体映射的实体</a:t>
            </a:r>
            <a:r>
              <a:rPr lang="zh-CN" altLang="en-US" sz="1200" kern="1200" dirty="0">
                <a:solidFill>
                  <a:schemeClr val="tx1"/>
                </a:solidFill>
                <a:effectLst/>
                <a:latin typeface="+mn-lt"/>
                <a:ea typeface="+mn-ea"/>
                <a:cs typeface="+mn-cs"/>
              </a:rPr>
              <a:t>的方法称为</a:t>
            </a:r>
            <a:r>
              <a:rPr lang="en-US" altLang="zh-CN" sz="1200" kern="1200" dirty="0" err="1">
                <a:solidFill>
                  <a:schemeClr val="tx1"/>
                </a:solidFill>
                <a:effectLst/>
                <a:latin typeface="+mn-lt"/>
                <a:ea typeface="+mn-ea"/>
                <a:cs typeface="+mn-cs"/>
              </a:rPr>
              <a:t>实体分类</a:t>
            </a:r>
            <a:r>
              <a:rPr lang="zh-CN" altLang="en-US" sz="1200" kern="1200" dirty="0">
                <a:solidFill>
                  <a:schemeClr val="tx1"/>
                </a:solidFill>
                <a:effectLst/>
                <a:latin typeface="+mn-lt"/>
                <a:ea typeface="+mn-ea"/>
                <a:cs typeface="+mn-cs"/>
              </a:rPr>
              <a:t>。实体分类包括粗粒度和细粒度的实体分裂方法，粗粒度的方法将实体划分为人名地名等大类别、细粒度的将实体划分为成千上万实体类别。</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知识备份包含完全备份、差异备份、增量备份。</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完全备份</a:t>
            </a:r>
            <a:r>
              <a:rPr lang="zh-CN" altLang="en-US" sz="1200" kern="1200" dirty="0">
                <a:solidFill>
                  <a:schemeClr val="tx1"/>
                </a:solidFill>
                <a:effectLst/>
                <a:latin typeface="+mn-lt"/>
                <a:ea typeface="+mn-ea"/>
                <a:cs typeface="+mn-cs"/>
              </a:rPr>
              <a:t>备份</a:t>
            </a:r>
            <a:r>
              <a:rPr lang="zh-CN" altLang="zh-CN" sz="1200" kern="1200" dirty="0">
                <a:solidFill>
                  <a:schemeClr val="tx1"/>
                </a:solidFill>
                <a:effectLst/>
                <a:latin typeface="+mn-lt"/>
                <a:ea typeface="+mn-ea"/>
                <a:cs typeface="+mn-cs"/>
              </a:rPr>
              <a:t>所有内容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数据量大（全部数据）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长</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短</a:t>
            </a:r>
          </a:p>
          <a:p>
            <a:r>
              <a:rPr lang="zh-CN" altLang="zh-CN" sz="1200" kern="1200" dirty="0">
                <a:solidFill>
                  <a:schemeClr val="tx1"/>
                </a:solidFill>
                <a:effectLst/>
                <a:latin typeface="+mn-lt"/>
                <a:ea typeface="+mn-ea"/>
                <a:cs typeface="+mn-cs"/>
              </a:rPr>
              <a:t>差异备份</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上次</a:t>
            </a:r>
            <a:r>
              <a:rPr lang="zh-CN" altLang="zh-CN" sz="1200" b="0" kern="1200" dirty="0">
                <a:solidFill>
                  <a:schemeClr val="tx1"/>
                </a:solidFill>
                <a:effectLst/>
                <a:latin typeface="+mn-lt"/>
                <a:ea typeface="+mn-ea"/>
                <a:cs typeface="+mn-cs"/>
              </a:rPr>
              <a:t>完全备份之后</a:t>
            </a:r>
            <a:r>
              <a:rPr lang="zh-CN" altLang="zh-CN" sz="1200" kern="1200" dirty="0">
                <a:solidFill>
                  <a:schemeClr val="tx1"/>
                </a:solidFill>
                <a:effectLst/>
                <a:latin typeface="+mn-lt"/>
                <a:ea typeface="+mn-ea"/>
                <a:cs typeface="+mn-cs"/>
              </a:rPr>
              <a:t>有变化的内容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数据量</a:t>
            </a:r>
            <a:r>
              <a:rPr lang="zh-CN" altLang="zh-CN" sz="1200" kern="1200" dirty="0">
                <a:solidFill>
                  <a:schemeClr val="tx1"/>
                </a:solidFill>
                <a:effectLst/>
                <a:latin typeface="+mn-lt"/>
                <a:ea typeface="+mn-ea"/>
                <a:cs typeface="+mn-cs"/>
              </a:rPr>
              <a:t>少于完全备份，多于增量备份（多个差异备份之间有重复数据）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中</a:t>
            </a:r>
          </a:p>
          <a:p>
            <a:r>
              <a:rPr lang="zh-CN" altLang="zh-CN" sz="1200" kern="1200" dirty="0">
                <a:solidFill>
                  <a:schemeClr val="tx1"/>
                </a:solidFill>
                <a:effectLst/>
                <a:latin typeface="+mn-lt"/>
                <a:ea typeface="+mn-ea"/>
                <a:cs typeface="+mn-cs"/>
              </a:rPr>
              <a:t>增量备份</a:t>
            </a:r>
            <a:r>
              <a:rPr lang="zh-CN" altLang="en-US" sz="1200" b="0" kern="1200" dirty="0">
                <a:solidFill>
                  <a:schemeClr val="tx1"/>
                </a:solidFill>
                <a:effectLst/>
                <a:latin typeface="+mn-lt"/>
                <a:ea typeface="+mn-ea"/>
                <a:cs typeface="+mn-cs"/>
              </a:rPr>
              <a:t>指</a:t>
            </a:r>
            <a:r>
              <a:rPr lang="zh-CN" altLang="zh-CN" sz="1200" b="0" kern="1200" dirty="0">
                <a:solidFill>
                  <a:schemeClr val="tx1"/>
                </a:solidFill>
                <a:effectLst/>
                <a:latin typeface="+mn-lt"/>
                <a:ea typeface="+mn-ea"/>
                <a:cs typeface="+mn-cs"/>
              </a:rPr>
              <a:t>上次备份</a:t>
            </a:r>
            <a:r>
              <a:rPr lang="zh-CN" altLang="zh-CN" sz="1200" kern="1200" dirty="0">
                <a:solidFill>
                  <a:schemeClr val="tx1"/>
                </a:solidFill>
                <a:effectLst/>
                <a:latin typeface="+mn-lt"/>
                <a:ea typeface="+mn-ea"/>
                <a:cs typeface="+mn-cs"/>
              </a:rPr>
              <a:t>后有变化的内容数据量小（没有重复的备份数据</a:t>
            </a:r>
            <a:r>
              <a:rPr lang="zh-CN" altLang="en-US" sz="1200" kern="1200" dirty="0">
                <a:solidFill>
                  <a:schemeClr val="tx1"/>
                </a:solidFill>
                <a:effectLst/>
                <a:latin typeface="+mn-lt"/>
                <a:ea typeface="+mn-ea"/>
                <a:cs typeface="+mn-cs"/>
              </a:rPr>
              <a:t>）备份时间</a:t>
            </a:r>
            <a:r>
              <a:rPr lang="zh-CN" altLang="zh-CN" sz="1200" kern="1200" dirty="0">
                <a:solidFill>
                  <a:schemeClr val="tx1"/>
                </a:solidFill>
                <a:effectLst/>
                <a:latin typeface="+mn-lt"/>
                <a:ea typeface="+mn-ea"/>
                <a:cs typeface="+mn-cs"/>
              </a:rPr>
              <a:t>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恢复时间</a:t>
            </a:r>
            <a:r>
              <a:rPr lang="zh-CN" altLang="zh-CN" sz="1200" kern="1200" dirty="0">
                <a:solidFill>
                  <a:schemeClr val="tx1"/>
                </a:solidFill>
                <a:effectLst/>
                <a:latin typeface="+mn-lt"/>
                <a:ea typeface="+mn-ea"/>
                <a:cs typeface="+mn-cs"/>
              </a:rPr>
              <a:t>长</a:t>
            </a:r>
          </a:p>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22</a:t>
            </a:fld>
            <a:endParaRPr lang="zh-CN" altLang="en-US"/>
          </a:p>
        </p:txBody>
      </p:sp>
    </p:spTree>
    <p:extLst>
      <p:ext uri="{BB962C8B-B14F-4D97-AF65-F5344CB8AC3E}">
        <p14:creationId xmlns:p14="http://schemas.microsoft.com/office/powerpoint/2010/main" val="1820337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23</a:t>
            </a:fld>
            <a:endParaRPr lang="zh-CN" altLang="en-US"/>
          </a:p>
        </p:txBody>
      </p:sp>
    </p:spTree>
    <p:extLst>
      <p:ext uri="{BB962C8B-B14F-4D97-AF65-F5344CB8AC3E}">
        <p14:creationId xmlns:p14="http://schemas.microsoft.com/office/powerpoint/2010/main" val="3642290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24</a:t>
            </a:fld>
            <a:endParaRPr lang="zh-CN" altLang="en-US"/>
          </a:p>
        </p:txBody>
      </p:sp>
    </p:spTree>
    <p:extLst>
      <p:ext uri="{BB962C8B-B14F-4D97-AF65-F5344CB8AC3E}">
        <p14:creationId xmlns:p14="http://schemas.microsoft.com/office/powerpoint/2010/main" val="1443090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4243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26</a:t>
            </a:fld>
            <a:endParaRPr lang="zh-CN" altLang="en-US"/>
          </a:p>
        </p:txBody>
      </p:sp>
    </p:spTree>
    <p:extLst>
      <p:ext uri="{BB962C8B-B14F-4D97-AF65-F5344CB8AC3E}">
        <p14:creationId xmlns:p14="http://schemas.microsoft.com/office/powerpoint/2010/main" val="416663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27</a:t>
            </a:fld>
            <a:endParaRPr lang="zh-CN" altLang="en-US"/>
          </a:p>
        </p:txBody>
      </p:sp>
    </p:spTree>
    <p:extLst>
      <p:ext uri="{BB962C8B-B14F-4D97-AF65-F5344CB8AC3E}">
        <p14:creationId xmlns:p14="http://schemas.microsoft.com/office/powerpoint/2010/main" val="849837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28</a:t>
            </a:fld>
            <a:endParaRPr lang="zh-CN" altLang="en-US"/>
          </a:p>
        </p:txBody>
      </p:sp>
    </p:spTree>
    <p:extLst>
      <p:ext uri="{BB962C8B-B14F-4D97-AF65-F5344CB8AC3E}">
        <p14:creationId xmlns:p14="http://schemas.microsoft.com/office/powerpoint/2010/main" val="2393427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29</a:t>
            </a:fld>
            <a:endParaRPr lang="zh-CN" altLang="en-US"/>
          </a:p>
        </p:txBody>
      </p:sp>
    </p:spTree>
    <p:extLst>
      <p:ext uri="{BB962C8B-B14F-4D97-AF65-F5344CB8AC3E}">
        <p14:creationId xmlns:p14="http://schemas.microsoft.com/office/powerpoint/2010/main" val="294243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3</a:t>
            </a:fld>
            <a:endParaRPr lang="zh-CN" altLang="en-US"/>
          </a:p>
        </p:txBody>
      </p:sp>
    </p:spTree>
    <p:extLst>
      <p:ext uri="{BB962C8B-B14F-4D97-AF65-F5344CB8AC3E}">
        <p14:creationId xmlns:p14="http://schemas.microsoft.com/office/powerpoint/2010/main" val="2316869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30</a:t>
            </a:fld>
            <a:endParaRPr lang="zh-CN" altLang="en-US"/>
          </a:p>
        </p:txBody>
      </p:sp>
    </p:spTree>
    <p:extLst>
      <p:ext uri="{BB962C8B-B14F-4D97-AF65-F5344CB8AC3E}">
        <p14:creationId xmlns:p14="http://schemas.microsoft.com/office/powerpoint/2010/main" val="3199172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感谢各位领导和嘉宾的聆听！敬请各位老师批评指正</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31</a:t>
            </a:fld>
            <a:endParaRPr lang="zh-CN" altLang="en-US"/>
          </a:p>
        </p:txBody>
      </p:sp>
    </p:spTree>
    <p:extLst>
      <p:ext uri="{BB962C8B-B14F-4D97-AF65-F5344CB8AC3E}">
        <p14:creationId xmlns:p14="http://schemas.microsoft.com/office/powerpoint/2010/main" val="45308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4</a:t>
            </a:fld>
            <a:endParaRPr lang="zh-CN" altLang="en-US"/>
          </a:p>
        </p:txBody>
      </p:sp>
    </p:spTree>
    <p:extLst>
      <p:ext uri="{BB962C8B-B14F-4D97-AF65-F5344CB8AC3E}">
        <p14:creationId xmlns:p14="http://schemas.microsoft.com/office/powerpoint/2010/main" val="54412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过去风洞参试装备的故障监测和诊断主要靠人工方式，这一过程积累了大量专家知识。风洞健康管理知识平台建设要求的提出，专家知识的管理暴露出以下四个问题。一是</a:t>
            </a:r>
            <a:r>
              <a:rPr lang="zh-CN" altLang="en-US" sz="1200" b="0" dirty="0">
                <a:latin typeface="Times New Roman" panose="02020603050405020304" pitchFamily="18" charset="0"/>
                <a:ea typeface="微软雅黑" panose="020B0503020204020204" pitchFamily="34" charset="-122"/>
                <a:sym typeface="Times New Roman" panose="02020603050405020304" pitchFamily="18" charset="0"/>
              </a:rPr>
              <a:t>数据</a:t>
            </a:r>
            <a:r>
              <a:rPr lang="zh-CN" altLang="en-US" sz="1200" b="0"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利用率低，二是专家知识难以推广复用，三是异构知识难整合，四是知识管理不规范。为解决上述问题，本项目以已积累的专家大量知识为出发点，以知识管理为手段，以</a:t>
            </a:r>
            <a:r>
              <a:rPr lang="zh-CN" altLang="en-US" dirty="0"/>
              <a:t>专家知识库</a:t>
            </a:r>
            <a:r>
              <a:rPr lang="zh-CN" altLang="en-US" sz="1200" b="0"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实现</a:t>
            </a:r>
            <a:r>
              <a:rPr lang="zh-CN" altLang="en-US" dirty="0"/>
              <a:t>风洞故障诊断等知识应用为目标，提供支撑研究。具体包括知识录入规范、知识规则化描述规范和知识应用规范。</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FC8F9-9D56-4337-9B06-E0FDF66B36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5508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6</a:t>
            </a:fld>
            <a:endParaRPr lang="zh-CN" altLang="en-US"/>
          </a:p>
        </p:txBody>
      </p:sp>
    </p:spTree>
    <p:extLst>
      <p:ext uri="{BB962C8B-B14F-4D97-AF65-F5344CB8AC3E}">
        <p14:creationId xmlns:p14="http://schemas.microsoft.com/office/powerpoint/2010/main" val="226192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7</a:t>
            </a:fld>
            <a:endParaRPr lang="zh-CN" altLang="en-US"/>
          </a:p>
        </p:txBody>
      </p:sp>
    </p:spTree>
    <p:extLst>
      <p:ext uri="{BB962C8B-B14F-4D97-AF65-F5344CB8AC3E}">
        <p14:creationId xmlns:p14="http://schemas.microsoft.com/office/powerpoint/2010/main" val="55212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过去风洞参试装备的故障监测和诊断主要靠人工方式，这一过程积累了大量专家知识。风洞健康管理知识平台建设要求的提出，专家知识的管理暴露出以下四个问题。一是</a:t>
            </a:r>
            <a:r>
              <a:rPr lang="zh-CN" altLang="en-US" sz="1200" b="0" dirty="0">
                <a:latin typeface="Times New Roman" panose="02020603050405020304" pitchFamily="18" charset="0"/>
                <a:ea typeface="微软雅黑" panose="020B0503020204020204" pitchFamily="34" charset="-122"/>
                <a:sym typeface="Times New Roman" panose="02020603050405020304" pitchFamily="18" charset="0"/>
              </a:rPr>
              <a:t>数据</a:t>
            </a:r>
            <a:r>
              <a:rPr lang="zh-CN" altLang="en-US" sz="1200" b="0"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利用率低，二是专家知识难以推广复用，三是异构知识难整合，四是知识管理不规范。为解决上述问题，本项目以已积累的专家大量知识为出发点，以知识管理为手段，以</a:t>
            </a:r>
            <a:r>
              <a:rPr lang="zh-CN" altLang="en-US" dirty="0"/>
              <a:t>专家知识库</a:t>
            </a:r>
            <a:r>
              <a:rPr lang="zh-CN" altLang="en-US" sz="1200" b="0"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实现</a:t>
            </a:r>
            <a:r>
              <a:rPr lang="zh-CN" altLang="en-US" dirty="0"/>
              <a:t>风洞故障诊断等知识应用为目标，提供支撑研究。具体包括知识录入规范、知识规则化描述规范和知识应用规范。</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8</a:t>
            </a:fld>
            <a:endParaRPr lang="zh-CN" altLang="en-US"/>
          </a:p>
        </p:txBody>
      </p:sp>
    </p:spTree>
    <p:extLst>
      <p:ext uri="{BB962C8B-B14F-4D97-AF65-F5344CB8AC3E}">
        <p14:creationId xmlns:p14="http://schemas.microsoft.com/office/powerpoint/2010/main" val="2852811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知识库构建</a:t>
            </a:r>
            <a:r>
              <a:rPr lang="zh-CN" altLang="en-US" dirty="0"/>
              <a:t>的技术路线可划分为五个阶段，一是充分认知风洞平台知识管理需求，二是知识获取规范：明确知识预处理技术要求，规范专家知识录入。三是知识表示，规范知识规则化描述并制定编码标准。四是知识库建立规范，制定存储选型标准和应用接口开发规范。五是知识库维护规范，规范相关维护要求。本项目拟根据此路线，对风洞健康管理工作中的环节开展规范化研究，为实现风洞健康管理知识平台奠定基础</a:t>
            </a:r>
            <a:r>
              <a:rPr lang="zh-CN" altLang="en-US" sz="1200" kern="1200" dirty="0">
                <a:solidFill>
                  <a:schemeClr val="tx1"/>
                </a:solidFill>
                <a:effectLst/>
                <a:latin typeface="+mn-lt"/>
                <a:ea typeface="+mn-ea"/>
                <a:cs typeface="+mn-cs"/>
              </a:rPr>
              <a:t>。下面介绍具体方案，</a:t>
            </a:r>
            <a:r>
              <a:rPr lang="zh-CN" altLang="en-US" dirty="0"/>
              <a:t>首先，是知识获取，风洞</a:t>
            </a:r>
            <a:r>
              <a:rPr lang="zh-CN" altLang="zh-CN" sz="1200" kern="1200" dirty="0">
                <a:solidFill>
                  <a:schemeClr val="tx1"/>
                </a:solidFill>
                <a:effectLst/>
                <a:latin typeface="+mn-lt"/>
                <a:ea typeface="+mn-ea"/>
                <a:cs typeface="+mn-cs"/>
              </a:rPr>
              <a:t>故障诊断</a:t>
            </a:r>
            <a:r>
              <a:rPr lang="zh-CN" altLang="en-US" sz="1200" kern="1200" dirty="0">
                <a:solidFill>
                  <a:schemeClr val="tx1"/>
                </a:solidFill>
                <a:effectLst/>
                <a:latin typeface="+mn-lt"/>
                <a:ea typeface="+mn-ea"/>
                <a:cs typeface="+mn-cs"/>
              </a:rPr>
              <a:t>工作积累了文档等</a:t>
            </a:r>
            <a:r>
              <a:rPr lang="zh-CN" altLang="en-US" dirty="0"/>
              <a:t>多种类型的知识。这些知识的描述和使用有着不同的特点</a:t>
            </a:r>
            <a:r>
              <a:rPr lang="en-US" altLang="zh-CN" dirty="0"/>
              <a:t>, </a:t>
            </a:r>
            <a:r>
              <a:rPr lang="zh-CN" altLang="en-US" dirty="0"/>
              <a:t>不能用相同的描述框架来处理。因此，需要知识进行统一预处理并对知识类别加以限定，针对每一类别定义其描述属性集。在此基础上，进一步开展知识获取工作。</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9</a:t>
            </a:fld>
            <a:endParaRPr lang="zh-CN" altLang="en-US"/>
          </a:p>
        </p:txBody>
      </p:sp>
    </p:spTree>
    <p:extLst>
      <p:ext uri="{BB962C8B-B14F-4D97-AF65-F5344CB8AC3E}">
        <p14:creationId xmlns:p14="http://schemas.microsoft.com/office/powerpoint/2010/main" val="1280665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alphaModFix amt="85000"/>
            <a:lum/>
          </a:blip>
          <a:srcRect/>
          <a:tile tx="0" ty="0" sx="100000" sy="100000" flip="none" algn="tl"/>
        </a:blipFill>
        <a:effectLst/>
      </p:bgPr>
    </p:bg>
    <p:spTree>
      <p:nvGrpSpPr>
        <p:cNvPr id="1" name=""/>
        <p:cNvGrpSpPr/>
        <p:nvPr/>
      </p:nvGrpSpPr>
      <p:grpSpPr>
        <a:xfrm>
          <a:off x="0" y="0"/>
          <a:ext cx="0" cy="0"/>
          <a:chOff x="0" y="0"/>
          <a:chExt cx="0" cy="0"/>
        </a:xfrm>
      </p:grpSpPr>
      <p:sp>
        <p:nvSpPr>
          <p:cNvPr id="23" name="内容占位符 2"/>
          <p:cNvSpPr>
            <a:spLocks noGrp="1"/>
          </p:cNvSpPr>
          <p:nvPr>
            <p:ph sz="quarter" idx="12" hasCustomPrompt="1"/>
          </p:nvPr>
        </p:nvSpPr>
        <p:spPr>
          <a:xfrm>
            <a:off x="1686419" y="3069837"/>
            <a:ext cx="825133" cy="475923"/>
          </a:xfrm>
        </p:spPr>
        <p:txBody>
          <a:bodyPr>
            <a:normAutofit/>
          </a:bodyPr>
          <a:lstStyle>
            <a:lvl1pPr marL="0" indent="0" algn="l" defTabSz="457200" rtl="0" eaLnBrk="1" latinLnBrk="0" hangingPunct="1">
              <a:lnSpc>
                <a:spcPct val="120000"/>
              </a:lnSpc>
              <a:spcBef>
                <a:spcPts val="0"/>
              </a:spcBef>
              <a:buNone/>
              <a:defRPr lang="zh-CN" altLang="en-US" sz="2200" b="1" kern="12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defRPr>
            </a:lvl1pPr>
          </a:lstStyle>
          <a:p>
            <a:pPr lvl="0"/>
            <a:r>
              <a:rPr lang="zh-CN" altLang="en-US" dirty="0"/>
              <a:t>姓名</a:t>
            </a:r>
          </a:p>
        </p:txBody>
      </p:sp>
      <p:cxnSp>
        <p:nvCxnSpPr>
          <p:cNvPr id="24" name="Straight Connector 23"/>
          <p:cNvCxnSpPr/>
          <p:nvPr userDrawn="1"/>
        </p:nvCxnSpPr>
        <p:spPr>
          <a:xfrm>
            <a:off x="1543544" y="3467950"/>
            <a:ext cx="1477" cy="14576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1863" y="5209780"/>
            <a:ext cx="67665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24"/>
          <p:cNvSpPr/>
          <p:nvPr userDrawn="1"/>
        </p:nvSpPr>
        <p:spPr>
          <a:xfrm>
            <a:off x="0" y="1619459"/>
            <a:ext cx="9144000" cy="1363764"/>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38" name="Picture 2" descr="http://www.uestcedu.com/img/uestcedu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31670"/>
          <a:stretch>
            <a:fillRect/>
          </a:stretch>
        </p:blipFill>
        <p:spPr bwMode="auto">
          <a:xfrm>
            <a:off x="139375" y="123623"/>
            <a:ext cx="3224311" cy="717247"/>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hasCustomPrompt="1"/>
          </p:nvPr>
        </p:nvSpPr>
        <p:spPr>
          <a:xfrm>
            <a:off x="3602216" y="1670660"/>
            <a:ext cx="1845853" cy="923850"/>
          </a:xfrm>
        </p:spPr>
        <p:txBody>
          <a:bodyPr>
            <a:normAutofit/>
          </a:bodyPr>
          <a:lstStyle>
            <a:lvl1pPr marL="0" indent="0" algn="ctr">
              <a:lnSpc>
                <a:spcPct val="100000"/>
              </a:lnSpc>
              <a:spcBef>
                <a:spcPts val="0"/>
              </a:spcBef>
              <a:buNone/>
              <a:defRPr lang="zh-CN" altLang="en-US" sz="5400" b="1" kern="1200" cap="none" spc="0"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dirty="0"/>
              <a:t>标题</a:t>
            </a:r>
          </a:p>
        </p:txBody>
      </p:sp>
      <p:sp>
        <p:nvSpPr>
          <p:cNvPr id="16" name="内容占位符 2"/>
          <p:cNvSpPr>
            <a:spLocks noGrp="1"/>
          </p:cNvSpPr>
          <p:nvPr>
            <p:ph sz="quarter" idx="11" hasCustomPrompt="1"/>
          </p:nvPr>
        </p:nvSpPr>
        <p:spPr>
          <a:xfrm>
            <a:off x="3186553" y="2435103"/>
            <a:ext cx="2677177" cy="548120"/>
          </a:xfrm>
        </p:spPr>
        <p:txBody>
          <a:bodyPr>
            <a:normAutofit/>
          </a:bodyPr>
          <a:lstStyle>
            <a:lvl1pPr marL="0" indent="0" algn="ctr">
              <a:lnSpc>
                <a:spcPct val="130000"/>
              </a:lnSpc>
              <a:spcBef>
                <a:spcPts val="0"/>
              </a:spcBef>
              <a:buNone/>
              <a:defRPr lang="zh-CN" altLang="en-US" sz="2400" b="1" kern="1200" dirty="0">
                <a:solidFill>
                  <a:schemeClr val="bg1">
                    <a:alpha val="65000"/>
                  </a:schemeClr>
                </a:solidFill>
                <a:effectLst>
                  <a:outerShdw blurRad="38100" dist="38100" dir="2700000" algn="tl">
                    <a:srgbClr val="000000">
                      <a:alpha val="43137"/>
                    </a:srgbClr>
                  </a:outerShdw>
                </a:effectLst>
                <a:latin typeface="Palatino Linotype" panose="02040502050505030304" pitchFamily="18" charset="0"/>
                <a:ea typeface="Microsoft YaHei UI" panose="020B0503020204020204" pitchFamily="34" charset="-122"/>
                <a:cs typeface="Arial" panose="020B0604020202020204" pitchFamily="34" charset="0"/>
              </a:defRPr>
            </a:lvl1pPr>
          </a:lstStyle>
          <a:p>
            <a:pPr lvl="0"/>
            <a:r>
              <a:rPr lang="en-US" altLang="zh-CN" dirty="0"/>
              <a:t>English Title</a:t>
            </a:r>
            <a:endParaRPr lang="zh-CN" altLang="en-US" dirty="0"/>
          </a:p>
        </p:txBody>
      </p:sp>
    </p:spTree>
    <p:extLst>
      <p:ext uri="{BB962C8B-B14F-4D97-AF65-F5344CB8AC3E}">
        <p14:creationId xmlns:p14="http://schemas.microsoft.com/office/powerpoint/2010/main" val="3629507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0"/>
            <a:ext cx="9144000"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6" name="矩形 5"/>
          <p:cNvSpPr/>
          <p:nvPr userDrawn="1"/>
        </p:nvSpPr>
        <p:spPr>
          <a:xfrm>
            <a:off x="0" y="0"/>
            <a:ext cx="9144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5"/>
          <p:cNvSpPr/>
          <p:nvPr userDrawn="1"/>
        </p:nvSpPr>
        <p:spPr>
          <a:xfrm>
            <a:off x="223533" y="58339"/>
            <a:ext cx="8919832"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itle 1"/>
          <p:cNvSpPr>
            <a:spLocks noGrp="1"/>
          </p:cNvSpPr>
          <p:nvPr>
            <p:ph type="title"/>
          </p:nvPr>
        </p:nvSpPr>
        <p:spPr>
          <a:xfrm>
            <a:off x="185680" y="-3053"/>
            <a:ext cx="8112026"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23533" y="-3052"/>
            <a:ext cx="8919832"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21"/>
          <p:cNvGrpSpPr/>
          <p:nvPr userDrawn="1"/>
        </p:nvGrpSpPr>
        <p:grpSpPr>
          <a:xfrm>
            <a:off x="112528" y="-3053"/>
            <a:ext cx="73152"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Group 22"/>
          <p:cNvGrpSpPr/>
          <p:nvPr userDrawn="1"/>
        </p:nvGrpSpPr>
        <p:grpSpPr>
          <a:xfrm>
            <a:off x="-635" y="-3053"/>
            <a:ext cx="73152"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54654" y="117509"/>
            <a:ext cx="1894174" cy="430299"/>
          </a:xfrm>
          <a:prstGeom prst="rect">
            <a:avLst/>
          </a:prstGeom>
        </p:spPr>
      </p:pic>
      <p:sp>
        <p:nvSpPr>
          <p:cNvPr id="18" name="矩形 17"/>
          <p:cNvSpPr/>
          <p:nvPr userDrawn="1"/>
        </p:nvSpPr>
        <p:spPr>
          <a:xfrm>
            <a:off x="72517" y="6581001"/>
            <a:ext cx="1493870" cy="276999"/>
          </a:xfrm>
          <a:prstGeom prst="rect">
            <a:avLst/>
          </a:prstGeom>
        </p:spPr>
        <p:txBody>
          <a:bodyPr wrap="none">
            <a:spAutoFit/>
          </a:bodyPr>
          <a:lstStyle/>
          <a:p>
            <a:fld id="{4CB9CBE6-6702-47F3-B25A-B33100C6E919}" type="datetime8">
              <a:rPr lang="en-US" altLang="zh-CN" sz="1200" b="0" smtClean="0">
                <a:solidFill>
                  <a:schemeClr val="bg1"/>
                </a:solidFill>
                <a:latin typeface="Times New Roman" panose="02020603050405020304" pitchFamily="18" charset="0"/>
                <a:cs typeface="Times New Roman" panose="02020603050405020304" pitchFamily="18" charset="0"/>
              </a:rPr>
              <a:pPr/>
              <a:t>10/6/2021 4:18 PM</a:t>
            </a:fld>
            <a:endParaRPr lang="zh-CN" altLang="en-US" b="0" dirty="0">
              <a:solidFill>
                <a:schemeClr val="bg1"/>
              </a:solidFill>
              <a:latin typeface="Times New Roman" panose="02020603050405020304" pitchFamily="18" charset="0"/>
              <a:cs typeface="Times New Roman" panose="02020603050405020304" pitchFamily="18" charset="0"/>
            </a:endParaRPr>
          </a:p>
        </p:txBody>
      </p:sp>
      <p:sp>
        <p:nvSpPr>
          <p:cNvPr id="22" name="TextBox 10"/>
          <p:cNvSpPr txBox="1"/>
          <p:nvPr userDrawn="1"/>
        </p:nvSpPr>
        <p:spPr>
          <a:xfrm>
            <a:off x="6989280" y="6600299"/>
            <a:ext cx="2191947" cy="276999"/>
          </a:xfrm>
          <a:prstGeom prst="rect">
            <a:avLst/>
          </a:prstGeom>
          <a:noFill/>
        </p:spPr>
        <p:txBody>
          <a:bodyPr wrap="none" rtlCol="0">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系统可靠性与安全性研究中心</a:t>
            </a:r>
            <a:endParaRPr lang="en-US" altLang="zh-CN" sz="1200" b="0" dirty="0">
              <a:solidFill>
                <a:schemeClr val="bg1"/>
              </a:solidFill>
              <a:latin typeface="微软雅黑" panose="020B0503020204020204" pitchFamily="34" charset="-122"/>
              <a:ea typeface="微软雅黑" panose="020B0503020204020204" pitchFamily="34" charset="-122"/>
            </a:endParaRPr>
          </a:p>
        </p:txBody>
      </p:sp>
      <p:sp>
        <p:nvSpPr>
          <p:cNvPr id="28" name="Title 1"/>
          <p:cNvSpPr txBox="1">
            <a:spLocks/>
          </p:cNvSpPr>
          <p:nvPr userDrawn="1"/>
        </p:nvSpPr>
        <p:spPr>
          <a:xfrm>
            <a:off x="712724" y="148697"/>
            <a:ext cx="8112026"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dirty="0"/>
          </a:p>
        </p:txBody>
      </p:sp>
      <p:sp>
        <p:nvSpPr>
          <p:cNvPr id="3" name="内容占位符 2"/>
          <p:cNvSpPr>
            <a:spLocks noGrp="1"/>
          </p:cNvSpPr>
          <p:nvPr>
            <p:ph sz="quarter" idx="13"/>
          </p:nvPr>
        </p:nvSpPr>
        <p:spPr>
          <a:xfrm>
            <a:off x="639572" y="315198"/>
            <a:ext cx="2471737" cy="291781"/>
          </a:xfrm>
        </p:spPr>
        <p:txBody>
          <a:bodyPr>
            <a:noAutofit/>
          </a:bodyPr>
          <a:lstStyle>
            <a:lvl1pPr marL="0" indent="0">
              <a:buNone/>
              <a:defRPr lang="zh-CN" altLang="en-US" sz="2000" b="1" kern="1200" dirty="0">
                <a:solidFill>
                  <a:schemeClr val="bg1">
                    <a:alpha val="65000"/>
                  </a:schemeClr>
                </a:solidFill>
                <a:latin typeface="Times New Roman" panose="02020603050405020304" pitchFamily="18" charset="0"/>
                <a:ea typeface="+mn-ea"/>
                <a:cs typeface="Times New Roman" panose="02020603050405020304" pitchFamily="18" charset="0"/>
              </a:defRPr>
            </a:lvl1pPr>
          </a:lstStyle>
          <a:p>
            <a:pPr lvl="0"/>
            <a:endParaRPr lang="zh-CN" altLang="en-US" dirty="0"/>
          </a:p>
        </p:txBody>
      </p:sp>
      <p:sp>
        <p:nvSpPr>
          <p:cNvPr id="17" name="文本框 16"/>
          <p:cNvSpPr txBox="1"/>
          <p:nvPr userDrawn="1"/>
        </p:nvSpPr>
        <p:spPr>
          <a:xfrm>
            <a:off x="4253864" y="6591760"/>
            <a:ext cx="636271" cy="276999"/>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pPr marL="0" algn="ctr" defTabSz="914400" rtl="0" eaLnBrk="1" latinLnBrk="0" hangingPunct="1"/>
              <a:t>‹#›</a:t>
            </a:fld>
            <a:r>
              <a:rPr lang="en-US" altLang="zh-CN" sz="1200" b="0" kern="1200" dirty="0">
                <a:solidFill>
                  <a:schemeClr val="bg1"/>
                </a:solidFill>
                <a:latin typeface="Palatino Linotype" panose="02040502050505030304" pitchFamily="18" charset="0"/>
                <a:ea typeface="+mn-ea"/>
                <a:cs typeface="+mn-cs"/>
              </a:rPr>
              <a:t>/38</a:t>
            </a:r>
          </a:p>
        </p:txBody>
      </p:sp>
    </p:spTree>
    <p:extLst>
      <p:ext uri="{BB962C8B-B14F-4D97-AF65-F5344CB8AC3E}">
        <p14:creationId xmlns:p14="http://schemas.microsoft.com/office/powerpoint/2010/main" val="37957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23533" y="58339"/>
            <a:ext cx="8919832"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223533" y="58339"/>
            <a:ext cx="8112026"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r>
              <a:rPr lang="en-US" altLang="zh-CN" dirty="0"/>
              <a:t>Click to edit Master title style</a:t>
            </a:r>
            <a:endParaRPr lang="zh-CN" altLang="en-US" dirty="0"/>
          </a:p>
        </p:txBody>
      </p:sp>
      <p:sp>
        <p:nvSpPr>
          <p:cNvPr id="10" name="矩形 4"/>
          <p:cNvSpPr/>
          <p:nvPr userDrawn="1"/>
        </p:nvSpPr>
        <p:spPr>
          <a:xfrm>
            <a:off x="0" y="6605200"/>
            <a:ext cx="9144000"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11" name="TextBox 10"/>
          <p:cNvSpPr txBox="1"/>
          <p:nvPr userDrawn="1"/>
        </p:nvSpPr>
        <p:spPr>
          <a:xfrm>
            <a:off x="8497034" y="6593099"/>
            <a:ext cx="646331" cy="276999"/>
          </a:xfrm>
          <a:prstGeom prst="rect">
            <a:avLst/>
          </a:prstGeom>
          <a:noFill/>
        </p:spPr>
        <p:txBody>
          <a:bodyPr wrap="none" rtlCol="0">
            <a:spAutoFit/>
          </a:bodyPr>
          <a:lstStyle/>
          <a:p>
            <a:r>
              <a:rPr lang="zh-CN" altLang="en-US" sz="1200" b="0" dirty="0">
                <a:solidFill>
                  <a:schemeClr val="bg1"/>
                </a:solidFill>
                <a:latin typeface="Palatino Linotype" panose="02040502050505030304" pitchFamily="18" charset="0"/>
              </a:rPr>
              <a:t>姬兴亮</a:t>
            </a:r>
            <a:endParaRPr lang="en-US" altLang="zh-CN" sz="1200" b="0" dirty="0">
              <a:solidFill>
                <a:schemeClr val="bg1"/>
              </a:solidFill>
              <a:latin typeface="Palatino Linotype" panose="02040502050505030304" pitchFamily="18" charset="0"/>
            </a:endParaRPr>
          </a:p>
        </p:txBody>
      </p:sp>
      <p:sp>
        <p:nvSpPr>
          <p:cNvPr id="5" name="Slide Number Placeholder 4"/>
          <p:cNvSpPr>
            <a:spLocks noGrp="1"/>
          </p:cNvSpPr>
          <p:nvPr>
            <p:ph type="sldNum" sz="quarter" idx="12"/>
          </p:nvPr>
        </p:nvSpPr>
        <p:spPr>
          <a:xfrm>
            <a:off x="4253864" y="6606539"/>
            <a:ext cx="636271" cy="274320"/>
          </a:xfrm>
        </p:spPr>
        <p:txBody>
          <a:bodyPr/>
          <a:lstStyle>
            <a:lvl1pPr>
              <a:defRPr b="0">
                <a:solidFill>
                  <a:schemeClr val="bg1"/>
                </a:solidFill>
                <a:latin typeface="Palatino Linotype" panose="02040502050505030304" pitchFamily="18" charset="0"/>
              </a:defRPr>
            </a:lvl1pPr>
          </a:lstStyle>
          <a:p>
            <a:fld id="{D38326D0-2AD7-469D-88E8-608400A37B91}" type="slidenum">
              <a:rPr lang="zh-CN" altLang="en-US" smtClean="0"/>
              <a:pPr/>
              <a:t>‹#›</a:t>
            </a:fld>
            <a:r>
              <a:rPr lang="en-US" altLang="zh-CN" dirty="0"/>
              <a:t>/33</a:t>
            </a:r>
            <a:endParaRPr lang="zh-CN" altLang="en-US" dirty="0"/>
          </a:p>
        </p:txBody>
      </p:sp>
      <p:sp>
        <p:nvSpPr>
          <p:cNvPr id="15" name="TextBox 14"/>
          <p:cNvSpPr txBox="1"/>
          <p:nvPr userDrawn="1"/>
        </p:nvSpPr>
        <p:spPr>
          <a:xfrm>
            <a:off x="142875" y="6605200"/>
            <a:ext cx="3657600" cy="276999"/>
          </a:xfrm>
          <a:prstGeom prst="rect">
            <a:avLst/>
          </a:prstGeom>
          <a:noFill/>
        </p:spPr>
        <p:txBody>
          <a:bodyPr wrap="square" rtlCol="0">
            <a:spAutoFit/>
          </a:bodyPr>
          <a:lstStyle/>
          <a:p>
            <a:fld id="{4CB9CBE6-6702-47F3-B25A-B33100C6E919}" type="datetime8">
              <a:rPr lang="en-US" altLang="zh-CN" sz="1200" b="0" smtClean="0">
                <a:solidFill>
                  <a:schemeClr val="bg1"/>
                </a:solidFill>
                <a:latin typeface="Palatino Linotype" panose="02040502050505030304" pitchFamily="18" charset="0"/>
              </a:rPr>
              <a:t>10/6/2021 4:18 PM</a:t>
            </a:fld>
            <a:endParaRPr lang="en-US" altLang="zh-CN" sz="1200" b="0" dirty="0">
              <a:solidFill>
                <a:schemeClr val="bg1"/>
              </a:solidFill>
              <a:latin typeface="Palatino Linotype" panose="02040502050505030304" pitchFamily="18" charset="0"/>
            </a:endParaRPr>
          </a:p>
        </p:txBody>
      </p:sp>
      <p:sp>
        <p:nvSpPr>
          <p:cNvPr id="18" name="Rectangle 17"/>
          <p:cNvSpPr/>
          <p:nvPr userDrawn="1"/>
        </p:nvSpPr>
        <p:spPr>
          <a:xfrm>
            <a:off x="223533" y="-3052"/>
            <a:ext cx="8919832"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Group 21"/>
          <p:cNvGrpSpPr/>
          <p:nvPr userDrawn="1"/>
        </p:nvGrpSpPr>
        <p:grpSpPr>
          <a:xfrm>
            <a:off x="112528" y="-3053"/>
            <a:ext cx="73152" cy="610032"/>
            <a:chOff x="93478" y="-3053"/>
            <a:chExt cx="91440" cy="610032"/>
          </a:xfrm>
        </p:grpSpPr>
        <p:sp>
          <p:nvSpPr>
            <p:cNvPr id="7"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Group 22"/>
          <p:cNvGrpSpPr/>
          <p:nvPr userDrawn="1"/>
        </p:nvGrpSpPr>
        <p:grpSpPr>
          <a:xfrm>
            <a:off x="-635" y="-3053"/>
            <a:ext cx="73152" cy="610032"/>
            <a:chOff x="93478" y="-3053"/>
            <a:chExt cx="91440" cy="610032"/>
          </a:xfrm>
        </p:grpSpPr>
        <p:sp>
          <p:nvSpPr>
            <p:cNvPr id="2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4654" y="117509"/>
            <a:ext cx="1894174" cy="430299"/>
          </a:xfrm>
          <a:prstGeom prst="rect">
            <a:avLst/>
          </a:prstGeom>
        </p:spPr>
      </p:pic>
    </p:spTree>
    <p:extLst>
      <p:ext uri="{BB962C8B-B14F-4D97-AF65-F5344CB8AC3E}">
        <p14:creationId xmlns:p14="http://schemas.microsoft.com/office/powerpoint/2010/main" val="3342430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l="6116" r="8477" b="3674"/>
          <a:stretch/>
        </p:blipFill>
        <p:spPr>
          <a:xfrm>
            <a:off x="457200" y="1065998"/>
            <a:ext cx="3657600" cy="2743200"/>
          </a:xfrm>
          <a:prstGeom prst="rect">
            <a:avLst/>
          </a:prstGeom>
          <a:effectLst>
            <a:outerShdw blurRad="50800" dist="38100" dir="5400000" algn="t" rotWithShape="0">
              <a:prstClr val="black">
                <a:alpha val="40000"/>
              </a:prstClr>
            </a:outerShdw>
          </a:effectLst>
        </p:spPr>
      </p:pic>
      <p:sp>
        <p:nvSpPr>
          <p:cNvPr id="16" name="Rectangle 15"/>
          <p:cNvSpPr/>
          <p:nvPr userDrawn="1"/>
        </p:nvSpPr>
        <p:spPr>
          <a:xfrm>
            <a:off x="219075" y="355376"/>
            <a:ext cx="8686800" cy="548640"/>
          </a:xfrm>
          <a:prstGeom prst="rect">
            <a:avLst/>
          </a:prstGeom>
          <a:solidFill>
            <a:srgbClr val="25276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
          <p:cNvSpPr/>
          <p:nvPr userDrawn="1"/>
        </p:nvSpPr>
        <p:spPr>
          <a:xfrm>
            <a:off x="223533" y="6338500"/>
            <a:ext cx="8682342"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15" name="TextBox 14"/>
          <p:cNvSpPr txBox="1"/>
          <p:nvPr userDrawn="1"/>
        </p:nvSpPr>
        <p:spPr>
          <a:xfrm>
            <a:off x="219075" y="6328975"/>
            <a:ext cx="3419475" cy="276999"/>
          </a:xfrm>
          <a:prstGeom prst="rect">
            <a:avLst/>
          </a:prstGeom>
          <a:noFill/>
        </p:spPr>
        <p:txBody>
          <a:bodyPr wrap="square" rtlCol="0">
            <a:spAutoFit/>
          </a:bodyPr>
          <a:lstStyle/>
          <a:p>
            <a:fld id="{4CB9CBE6-6702-47F3-B25A-B33100C6E919}" type="datetime8">
              <a:rPr lang="en-US" altLang="zh-CN" sz="1200" b="0" smtClean="0">
                <a:solidFill>
                  <a:schemeClr val="bg1"/>
                </a:solidFill>
                <a:latin typeface="Palatino Linotype" panose="02040502050505030304" pitchFamily="18" charset="0"/>
              </a:rPr>
              <a:pPr/>
              <a:t>10/6/2021 4:18 PM</a:t>
            </a:fld>
            <a:endParaRPr lang="en-US" altLang="zh-CN" sz="1200" b="0" dirty="0">
              <a:solidFill>
                <a:schemeClr val="bg1"/>
              </a:solidFill>
              <a:latin typeface="Palatino Linotype" panose="02040502050505030304" pitchFamily="18" charset="0"/>
            </a:endParaRPr>
          </a:p>
        </p:txBody>
      </p:sp>
      <p:sp>
        <p:nvSpPr>
          <p:cNvPr id="18" name="Rectangle 17"/>
          <p:cNvSpPr/>
          <p:nvPr userDrawn="1"/>
        </p:nvSpPr>
        <p:spPr>
          <a:xfrm>
            <a:off x="219075" y="293985"/>
            <a:ext cx="8686800" cy="45719"/>
          </a:xfrm>
          <a:prstGeom prst="rect">
            <a:avLst/>
          </a:prstGeom>
          <a:solidFill>
            <a:srgbClr val="C1600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p:cNvSpPr>
            <a:spLocks noGrp="1"/>
          </p:cNvSpPr>
          <p:nvPr>
            <p:ph type="title"/>
          </p:nvPr>
        </p:nvSpPr>
        <p:spPr>
          <a:xfrm>
            <a:off x="219075" y="339854"/>
            <a:ext cx="8669946" cy="548640"/>
          </a:xfrm>
        </p:spPr>
        <p:txBody>
          <a:bodyPr>
            <a:normAutofit/>
          </a:bodyPr>
          <a:lstStyle>
            <a:lvl1pPr algn="ctr">
              <a:defRPr sz="2400" b="1">
                <a:solidFill>
                  <a:schemeClr val="bg1"/>
                </a:solidFill>
                <a:latin typeface="Palatino Linotype" panose="02040502050505030304" pitchFamily="18" charset="0"/>
                <a:cs typeface="Arial" panose="020B0604020202020204" pitchFamily="34" charset="0"/>
              </a:defRPr>
            </a:lvl1pPr>
          </a:lstStyle>
          <a:p>
            <a:r>
              <a:rPr lang="en-US" altLang="zh-CN" dirty="0"/>
              <a:t>Click to edit Master title style</a:t>
            </a:r>
            <a:endParaRPr lang="zh-CN" alt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87027" y="1065998"/>
            <a:ext cx="3657600" cy="2743200"/>
          </a:xfrm>
          <a:prstGeom prst="rect">
            <a:avLst/>
          </a:prstGeom>
          <a:effectLst>
            <a:outerShdw blurRad="50800" dist="38100" dir="5400000" algn="t" rotWithShape="0">
              <a:prstClr val="black">
                <a:alpha val="40000"/>
              </a:prstClr>
            </a:outerShdw>
          </a:effectLst>
        </p:spPr>
      </p:pic>
      <p:sp>
        <p:nvSpPr>
          <p:cNvPr id="29" name="矩形 5"/>
          <p:cNvSpPr/>
          <p:nvPr userDrawn="1"/>
        </p:nvSpPr>
        <p:spPr>
          <a:xfrm>
            <a:off x="457200" y="3809198"/>
            <a:ext cx="59691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rPr>
              <a:t>成都</a:t>
            </a:r>
            <a:endParaRPr lang="en-US" altLang="zh-CN"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endParaRPr>
          </a:p>
        </p:txBody>
      </p:sp>
      <p:sp>
        <p:nvSpPr>
          <p:cNvPr id="30" name="矩形 6"/>
          <p:cNvSpPr/>
          <p:nvPr userDrawn="1"/>
        </p:nvSpPr>
        <p:spPr>
          <a:xfrm>
            <a:off x="4887027" y="3809198"/>
            <a:ext cx="1283773"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rPr>
              <a:t>电子科技大学</a:t>
            </a:r>
            <a:endParaRPr lang="en-US" altLang="zh-CN"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endParaRPr>
          </a:p>
        </p:txBody>
      </p:sp>
      <p:sp>
        <p:nvSpPr>
          <p:cNvPr id="31" name="TextBox 30"/>
          <p:cNvSpPr txBox="1"/>
          <p:nvPr userDrawn="1"/>
        </p:nvSpPr>
        <p:spPr>
          <a:xfrm>
            <a:off x="4114801" y="4509128"/>
            <a:ext cx="1642884" cy="769441"/>
          </a:xfrm>
          <a:prstGeom prst="rect">
            <a:avLst/>
          </a:prstGeom>
          <a:noFill/>
        </p:spPr>
        <p:txBody>
          <a:bodyPr wrap="square" rtlCol="0">
            <a:spAutoFit/>
          </a:bodyPr>
          <a:lstStyle/>
          <a:p>
            <a:r>
              <a:rPr lang="zh-CN" altLang="en-US" sz="3200" b="1" dirty="0">
                <a:solidFill>
                  <a:srgbClr val="164C8C"/>
                </a:solidFill>
                <a:latin typeface="Palatino Linotype" panose="02040502050505030304" pitchFamily="18" charset="0"/>
              </a:rPr>
              <a:t> </a:t>
            </a:r>
            <a:r>
              <a:rPr lang="zh-CN" altLang="en-US" sz="4400" b="1" dirty="0">
                <a:solidFill>
                  <a:srgbClr val="164C8C"/>
                </a:solidFill>
                <a:latin typeface="Palatino Linotype" panose="02040502050505030304" pitchFamily="18" charset="0"/>
              </a:rPr>
              <a:t>谢谢</a:t>
            </a:r>
            <a:r>
              <a:rPr lang="en-US" altLang="zh-CN" sz="4400" b="1" dirty="0">
                <a:solidFill>
                  <a:srgbClr val="164C8C"/>
                </a:solidFill>
                <a:latin typeface="Palatino Linotype" panose="02040502050505030304" pitchFamily="18" charset="0"/>
              </a:rPr>
              <a:t>!</a:t>
            </a:r>
            <a:endParaRPr lang="zh-CN" altLang="en-US" sz="4400" b="1" dirty="0">
              <a:solidFill>
                <a:srgbClr val="164C8C"/>
              </a:solidFill>
              <a:latin typeface="Palatino Linotype" panose="02040502050505030304" pitchFamily="18" charset="0"/>
            </a:endParaRPr>
          </a:p>
        </p:txBody>
      </p:sp>
      <p:pic>
        <p:nvPicPr>
          <p:cNvPr id="32" name="Picture 3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61930" y="4436649"/>
            <a:ext cx="952870" cy="914400"/>
          </a:xfrm>
          <a:prstGeom prst="rect">
            <a:avLst/>
          </a:prstGeom>
        </p:spPr>
      </p:pic>
      <p:sp>
        <p:nvSpPr>
          <p:cNvPr id="14" name="TextBox 10">
            <a:extLst>
              <a:ext uri="{FF2B5EF4-FFF2-40B4-BE49-F238E27FC236}">
                <a16:creationId xmlns:a16="http://schemas.microsoft.com/office/drawing/2014/main" id="{902C0C0C-FFE9-4EB8-BAA0-58A84B4C51B5}"/>
              </a:ext>
            </a:extLst>
          </p:cNvPr>
          <p:cNvSpPr txBox="1"/>
          <p:nvPr userDrawn="1"/>
        </p:nvSpPr>
        <p:spPr>
          <a:xfrm>
            <a:off x="6728520" y="6328975"/>
            <a:ext cx="2191947" cy="276999"/>
          </a:xfrm>
          <a:prstGeom prst="rect">
            <a:avLst/>
          </a:prstGeom>
          <a:noFill/>
        </p:spPr>
        <p:txBody>
          <a:bodyPr wrap="none" rtlCol="0">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系统可靠性与安全性研究中心</a:t>
            </a:r>
            <a:endParaRPr lang="en-US" altLang="zh-CN" sz="12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565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FDAEF-FD11-4DDE-8681-E0C7B0BF4DA5}"/>
              </a:ext>
            </a:extLst>
          </p:cNvPr>
          <p:cNvSpPr>
            <a:spLocks noGrp="1"/>
          </p:cNvSpPr>
          <p:nvPr>
            <p:ph type="title"/>
          </p:nvPr>
        </p:nvSpPr>
        <p:spPr>
          <a:xfrm>
            <a:off x="128995" y="102864"/>
            <a:ext cx="8894173" cy="422356"/>
          </a:xfrm>
        </p:spPr>
        <p:txBody>
          <a:bodyPr>
            <a:normAutofit/>
          </a:bodyPr>
          <a:lstStyle>
            <a:lvl1pPr>
              <a:defRPr sz="2400"/>
            </a:lvl1pPr>
          </a:lstStyle>
          <a:p>
            <a:r>
              <a:rPr lang="zh-CN" altLang="en-US" dirty="0"/>
              <a:t>单击此处编辑母版标题样式</a:t>
            </a:r>
          </a:p>
        </p:txBody>
      </p:sp>
      <p:sp>
        <p:nvSpPr>
          <p:cNvPr id="6" name="矩形 5">
            <a:extLst>
              <a:ext uri="{FF2B5EF4-FFF2-40B4-BE49-F238E27FC236}">
                <a16:creationId xmlns:a16="http://schemas.microsoft.com/office/drawing/2014/main" id="{55460032-D5A3-4D5F-AD03-843FAC27402E}"/>
              </a:ext>
            </a:extLst>
          </p:cNvPr>
          <p:cNvSpPr/>
          <p:nvPr userDrawn="1"/>
        </p:nvSpPr>
        <p:spPr>
          <a:xfrm>
            <a:off x="0" y="6644639"/>
            <a:ext cx="9144000" cy="252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a:extLst>
              <a:ext uri="{FF2B5EF4-FFF2-40B4-BE49-F238E27FC236}">
                <a16:creationId xmlns:a16="http://schemas.microsoft.com/office/drawing/2014/main" id="{E9752DD5-277B-45DC-AA0A-BE14033F31FE}"/>
              </a:ext>
            </a:extLst>
          </p:cNvPr>
          <p:cNvSpPr/>
          <p:nvPr userDrawn="1"/>
        </p:nvSpPr>
        <p:spPr>
          <a:xfrm>
            <a:off x="-10551" y="598099"/>
            <a:ext cx="9143999" cy="72000"/>
          </a:xfrm>
          <a:prstGeom prst="rect">
            <a:avLst/>
          </a:prstGeom>
          <a:gradFill flip="none" rotWithShape="1">
            <a:gsLst>
              <a:gs pos="0">
                <a:schemeClr val="accent3">
                  <a:lumMod val="20000"/>
                  <a:lumOff val="80000"/>
                </a:schemeClr>
              </a:gs>
              <a:gs pos="23000">
                <a:schemeClr val="accent3">
                  <a:lumMod val="89000"/>
                </a:schemeClr>
              </a:gs>
              <a:gs pos="69000">
                <a:schemeClr val="accent3">
                  <a:lumMod val="75000"/>
                </a:schemeClr>
              </a:gs>
              <a:gs pos="97000">
                <a:schemeClr val="accent3">
                  <a:lumMod val="70000"/>
                </a:schemeClr>
              </a:gs>
            </a:gsLst>
            <a:lin ang="10800000" scaled="1"/>
            <a:tileRect/>
          </a:gra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文本框 6">
            <a:extLst>
              <a:ext uri="{FF2B5EF4-FFF2-40B4-BE49-F238E27FC236}">
                <a16:creationId xmlns:a16="http://schemas.microsoft.com/office/drawing/2014/main" id="{05392773-2895-429E-9DBA-7F895A57316C}"/>
              </a:ext>
            </a:extLst>
          </p:cNvPr>
          <p:cNvSpPr txBox="1"/>
          <p:nvPr userDrawn="1"/>
        </p:nvSpPr>
        <p:spPr>
          <a:xfrm>
            <a:off x="5644117" y="6635029"/>
            <a:ext cx="561372" cy="261610"/>
          </a:xfrm>
          <a:prstGeom prst="rect">
            <a:avLst/>
          </a:prstGeom>
          <a:noFill/>
        </p:spPr>
        <p:txBody>
          <a:bodyPr wrap="square" rtlCol="0">
            <a:spAutoFit/>
          </a:bodyPr>
          <a:lstStyle/>
          <a:p>
            <a:fld id="{218D5517-9B33-4686-8641-812DD5E37057}" type="slidenum">
              <a:rPr lang="zh-CN" altLang="en-US" sz="1100" b="1" smtClean="0">
                <a:solidFill>
                  <a:schemeClr val="bg1"/>
                </a:solidFill>
                <a:latin typeface="Times New Roman" panose="02020603050405020304" pitchFamily="18" charset="0"/>
                <a:cs typeface="Times New Roman" panose="02020603050405020304" pitchFamily="18" charset="0"/>
              </a:rPr>
              <a:pPr/>
              <a:t>‹#›</a:t>
            </a:fld>
            <a:r>
              <a:rPr lang="en-US" altLang="zh-CN" sz="1100" b="1" dirty="0">
                <a:solidFill>
                  <a:schemeClr val="bg1"/>
                </a:solidFill>
                <a:latin typeface="Times New Roman" panose="02020603050405020304" pitchFamily="18" charset="0"/>
                <a:cs typeface="Times New Roman" panose="02020603050405020304" pitchFamily="18" charset="0"/>
              </a:rPr>
              <a:t>/24</a:t>
            </a:r>
          </a:p>
        </p:txBody>
      </p:sp>
      <p:sp>
        <p:nvSpPr>
          <p:cNvPr id="8" name="矩形 7">
            <a:extLst>
              <a:ext uri="{FF2B5EF4-FFF2-40B4-BE49-F238E27FC236}">
                <a16:creationId xmlns:a16="http://schemas.microsoft.com/office/drawing/2014/main" id="{7557E8BF-D534-4F5F-9C8E-F035227104BD}"/>
              </a:ext>
            </a:extLst>
          </p:cNvPr>
          <p:cNvSpPr/>
          <p:nvPr userDrawn="1"/>
        </p:nvSpPr>
        <p:spPr>
          <a:xfrm>
            <a:off x="-10551" y="6644639"/>
            <a:ext cx="4180953" cy="261610"/>
          </a:xfrm>
          <a:prstGeom prst="rect">
            <a:avLst/>
          </a:prstGeom>
        </p:spPr>
        <p:txBody>
          <a:bodyPr wrap="none">
            <a:spAutoFit/>
          </a:bodyPr>
          <a:lstStyle/>
          <a:p>
            <a:r>
              <a:rPr lang="zh-CN" altLang="en-US" sz="1100" b="1" dirty="0">
                <a:solidFill>
                  <a:schemeClr val="bg1"/>
                </a:solidFill>
                <a:latin typeface="+mn-ea"/>
                <a:ea typeface="+mn-ea"/>
              </a:rPr>
              <a:t>基于迁移学习的锂离子电池健康状态估计与剩余寿命预测 </a:t>
            </a:r>
            <a:r>
              <a:rPr lang="en-US" altLang="zh-CN" sz="1100" b="1" dirty="0">
                <a:solidFill>
                  <a:schemeClr val="bg1"/>
                </a:solidFill>
                <a:latin typeface="+mn-ea"/>
                <a:ea typeface="+mn-ea"/>
              </a:rPr>
              <a:t>· </a:t>
            </a:r>
            <a:r>
              <a:rPr lang="zh-CN" altLang="en-US" sz="1100" b="1" dirty="0">
                <a:solidFill>
                  <a:schemeClr val="bg1"/>
                </a:solidFill>
                <a:latin typeface="+mn-ea"/>
                <a:ea typeface="+mn-ea"/>
              </a:rPr>
              <a:t>王 福</a:t>
            </a:r>
          </a:p>
        </p:txBody>
      </p:sp>
      <p:pic>
        <p:nvPicPr>
          <p:cNvPr id="3" name="图片 2">
            <a:extLst>
              <a:ext uri="{FF2B5EF4-FFF2-40B4-BE49-F238E27FC236}">
                <a16:creationId xmlns:a16="http://schemas.microsoft.com/office/drawing/2014/main" id="{7CF4686B-7562-4B4E-8A37-936B3FC0F49B}"/>
              </a:ext>
            </a:extLst>
          </p:cNvPr>
          <p:cNvPicPr>
            <a:picLocks noChangeAspect="1"/>
          </p:cNvPicPr>
          <p:nvPr userDrawn="1"/>
        </p:nvPicPr>
        <p:blipFill>
          <a:blip r:embed="rId2"/>
          <a:stretch>
            <a:fillRect/>
          </a:stretch>
        </p:blipFill>
        <p:spPr>
          <a:xfrm>
            <a:off x="6842136" y="71455"/>
            <a:ext cx="2001904" cy="453765"/>
          </a:xfrm>
          <a:prstGeom prst="rect">
            <a:avLst/>
          </a:prstGeom>
        </p:spPr>
      </p:pic>
      <p:sp>
        <p:nvSpPr>
          <p:cNvPr id="9" name="TextBox 10">
            <a:extLst>
              <a:ext uri="{FF2B5EF4-FFF2-40B4-BE49-F238E27FC236}">
                <a16:creationId xmlns:a16="http://schemas.microsoft.com/office/drawing/2014/main" id="{B79C78B7-8DD0-48EA-86F5-8EE0423DEDD4}"/>
              </a:ext>
            </a:extLst>
          </p:cNvPr>
          <p:cNvSpPr txBox="1"/>
          <p:nvPr userDrawn="1"/>
        </p:nvSpPr>
        <p:spPr>
          <a:xfrm>
            <a:off x="7679204" y="6635029"/>
            <a:ext cx="1454244" cy="261610"/>
          </a:xfrm>
          <a:prstGeom prst="rect">
            <a:avLst/>
          </a:prstGeom>
          <a:noFill/>
        </p:spPr>
        <p:txBody>
          <a:bodyPr wrap="none" rtlCol="0">
            <a:spAutoFit/>
          </a:bodyPr>
          <a:lstStyle/>
          <a:p>
            <a:r>
              <a:rPr lang="zh-CN" altLang="en-US" sz="1100" b="1" dirty="0">
                <a:solidFill>
                  <a:schemeClr val="bg1"/>
                </a:solidFill>
                <a:latin typeface="Times New Roman" panose="02020603050405020304" pitchFamily="18" charset="0"/>
                <a:cs typeface="Times New Roman" panose="02020603050405020304" pitchFamily="18" charset="0"/>
              </a:rPr>
              <a:t>求实求真，大气大为</a:t>
            </a:r>
            <a:endParaRPr lang="en-US" altLang="zh-CN" sz="11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5606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3EB2B-529E-4418-A725-6E109C81771B}" type="datetime1">
              <a:rPr lang="zh-CN" altLang="en-US" smtClean="0"/>
              <a:t>2021/10/6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326D0-2AD7-469D-88E8-608400A37B91}" type="slidenum">
              <a:rPr lang="zh-CN" altLang="en-US" smtClean="0"/>
              <a:t>‹#›</a:t>
            </a:fld>
            <a:endParaRPr lang="zh-CN" altLang="en-US"/>
          </a:p>
        </p:txBody>
      </p:sp>
    </p:spTree>
    <p:extLst>
      <p:ext uri="{BB962C8B-B14F-4D97-AF65-F5344CB8AC3E}">
        <p14:creationId xmlns:p14="http://schemas.microsoft.com/office/powerpoint/2010/main" val="318647826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7" r:id="rId3"/>
    <p:sldLayoutId id="2147483666" r:id="rId4"/>
    <p:sldLayoutId id="214748367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package" Target="../embeddings/Microsoft_Visio_Drawing.vsdx"/><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35000"/>
                <a:lumOff val="65000"/>
              </a:schemeClr>
            </a:gs>
            <a:gs pos="37000">
              <a:schemeClr val="accent1">
                <a:lumMod val="5000"/>
                <a:lumOff val="95000"/>
              </a:schemeClr>
            </a:gs>
            <a:gs pos="81000">
              <a:srgbClr val="F1F7FB"/>
            </a:gs>
          </a:gsLst>
          <a:lin ang="5400000" scaled="1"/>
        </a:gradFill>
        <a:effectLst/>
      </p:bgPr>
    </p:bg>
    <p:spTree>
      <p:nvGrpSpPr>
        <p:cNvPr id="1" name=""/>
        <p:cNvGrpSpPr/>
        <p:nvPr/>
      </p:nvGrpSpPr>
      <p:grpSpPr>
        <a:xfrm>
          <a:off x="0" y="0"/>
          <a:ext cx="0" cy="0"/>
          <a:chOff x="0" y="0"/>
          <a:chExt cx="0" cy="0"/>
        </a:xfrm>
      </p:grpSpPr>
      <p:sp>
        <p:nvSpPr>
          <p:cNvPr id="4" name="矩形 3"/>
          <p:cNvSpPr/>
          <p:nvPr/>
        </p:nvSpPr>
        <p:spPr>
          <a:xfrm>
            <a:off x="-72966" y="1698036"/>
            <a:ext cx="9377013" cy="1224118"/>
          </a:xfrm>
          <a:prstGeom prst="rect">
            <a:avLst/>
          </a:prstGeom>
          <a:noFill/>
        </p:spPr>
        <p:txBody>
          <a:bodyPr wrap="square" lIns="91440" tIns="45720" rIns="91440" bIns="45720">
            <a:spAutoFit/>
          </a:bodyPr>
          <a:lstStyle/>
          <a:p>
            <a:pPr algn="ctr">
              <a:lnSpc>
                <a:spcPct val="120000"/>
              </a:lnSpc>
            </a:pPr>
            <a:r>
              <a:rPr lang="zh-CN" altLang="en-US"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知识规则化描述研究</a:t>
            </a:r>
            <a:endParaRPr lang="en-US" altLang="zh-CN"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咨询报告</a:t>
            </a:r>
          </a:p>
        </p:txBody>
      </p:sp>
      <p:sp>
        <p:nvSpPr>
          <p:cNvPr id="7" name="文本框 5"/>
          <p:cNvSpPr txBox="1"/>
          <p:nvPr/>
        </p:nvSpPr>
        <p:spPr>
          <a:xfrm>
            <a:off x="1686418" y="3290265"/>
            <a:ext cx="2947365" cy="4721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20000"/>
              </a:lnSpc>
            </a:pP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汇报人：</a:t>
            </a:r>
            <a:r>
              <a:rPr lang="zh-CN" altLang="en-US" sz="2200" b="1"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rPr>
              <a:t>李泽坤</a:t>
            </a:r>
            <a:endParaRPr lang="en-US" altLang="zh-CN" sz="2200" b="1"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8" name="矩形 6"/>
          <p:cNvSpPr/>
          <p:nvPr/>
        </p:nvSpPr>
        <p:spPr>
          <a:xfrm>
            <a:off x="1686419" y="4214586"/>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四川省成都市高新西区西源大道</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号</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(611731)</a:t>
            </a:r>
          </a:p>
        </p:txBody>
      </p:sp>
      <p:sp>
        <p:nvSpPr>
          <p:cNvPr id="9" name="矩形 6"/>
          <p:cNvSpPr/>
          <p:nvPr/>
        </p:nvSpPr>
        <p:spPr>
          <a:xfrm>
            <a:off x="1686419" y="3835645"/>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电子科技大学 </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机械与电气工程学院   </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 </a:t>
            </a: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系统可靠性与安全性研究中心</a:t>
            </a:r>
            <a:endParaRPr lang="en-US" altLang="zh-CN" sz="14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10" name="矩形 6"/>
          <p:cNvSpPr/>
          <p:nvPr/>
        </p:nvSpPr>
        <p:spPr>
          <a:xfrm>
            <a:off x="1686419" y="4610985"/>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邮箱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aseline="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fuwang_changsheng</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@163.com</a:t>
            </a:r>
          </a:p>
        </p:txBody>
      </p:sp>
      <p:sp>
        <p:nvSpPr>
          <p:cNvPr id="11" name="矩形 6">
            <a:extLst>
              <a:ext uri="{FF2B5EF4-FFF2-40B4-BE49-F238E27FC236}">
                <a16:creationId xmlns:a16="http://schemas.microsoft.com/office/drawing/2014/main" id="{DC7BB72A-D2ED-4360-A3BD-4962C4D0BFEE}"/>
              </a:ext>
            </a:extLst>
          </p:cNvPr>
          <p:cNvSpPr/>
          <p:nvPr/>
        </p:nvSpPr>
        <p:spPr>
          <a:xfrm>
            <a:off x="1686419" y="5350120"/>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电子科技大学，成都，中国，</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2021</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年</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10</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月</a:t>
            </a:r>
            <a:r>
              <a:rPr lang="en-US" altLang="zh-CN" sz="1400" dirty="0">
                <a:latin typeface="Palatino Linotype" panose="02040502050505030304" pitchFamily="18" charset="0"/>
                <a:ea typeface="Microsoft YaHei UI" panose="020B0503020204020204" pitchFamily="34" charset="-122"/>
                <a:cs typeface="Arial" panose="020B0604020202020204" pitchFamily="34" charset="0"/>
              </a:rPr>
              <a:t>10</a:t>
            </a: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日</a:t>
            </a:r>
            <a:endParaRPr lang="en-US" altLang="zh-CN" sz="14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F9053A60-4334-4E32-A4C3-62771FE703B3}"/>
              </a:ext>
            </a:extLst>
          </p:cNvPr>
          <p:cNvPicPr>
            <a:picLocks noChangeAspect="1"/>
          </p:cNvPicPr>
          <p:nvPr/>
        </p:nvPicPr>
        <p:blipFill rotWithShape="1">
          <a:blip r:embed="rId3"/>
          <a:srcRect l="24840"/>
          <a:stretch/>
        </p:blipFill>
        <p:spPr>
          <a:xfrm>
            <a:off x="6857999" y="41710"/>
            <a:ext cx="1978091" cy="925257"/>
          </a:xfrm>
          <a:prstGeom prst="rect">
            <a:avLst/>
          </a:prstGeom>
        </p:spPr>
      </p:pic>
    </p:spTree>
    <p:extLst>
      <p:ext uri="{BB962C8B-B14F-4D97-AF65-F5344CB8AC3E}">
        <p14:creationId xmlns:p14="http://schemas.microsoft.com/office/powerpoint/2010/main" val="244112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内容二</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专家知识抽取与规则化描述</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704609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FF02BDE1-4063-498D-A987-C13F62DC6DD4}"/>
              </a:ext>
            </a:extLst>
          </p:cNvPr>
          <p:cNvGrpSpPr/>
          <p:nvPr/>
        </p:nvGrpSpPr>
        <p:grpSpPr>
          <a:xfrm>
            <a:off x="782782" y="1336272"/>
            <a:ext cx="7799355" cy="2425818"/>
            <a:chOff x="109035" y="3646790"/>
            <a:chExt cx="6623726" cy="2184328"/>
          </a:xfrm>
        </p:grpSpPr>
        <p:sp>
          <p:nvSpPr>
            <p:cNvPr id="40" name="矩形: 圆角 39">
              <a:extLst>
                <a:ext uri="{FF2B5EF4-FFF2-40B4-BE49-F238E27FC236}">
                  <a16:creationId xmlns:a16="http://schemas.microsoft.com/office/drawing/2014/main" id="{27512C07-C64A-4525-B88B-8F21337EC5FA}"/>
                </a:ext>
              </a:extLst>
            </p:cNvPr>
            <p:cNvSpPr/>
            <p:nvPr/>
          </p:nvSpPr>
          <p:spPr>
            <a:xfrm>
              <a:off x="2369199" y="3646790"/>
              <a:ext cx="2103395" cy="585588"/>
            </a:xfrm>
            <a:prstGeom prst="roundRect">
              <a:avLst/>
            </a:prstGeom>
            <a:solidFill>
              <a:schemeClr val="accent5">
                <a:lumMod val="40000"/>
                <a:lumOff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知识抽取方式</a:t>
              </a:r>
            </a:p>
          </p:txBody>
        </p:sp>
        <p:sp>
          <p:nvSpPr>
            <p:cNvPr id="41" name="矩形: 圆角 40">
              <a:extLst>
                <a:ext uri="{FF2B5EF4-FFF2-40B4-BE49-F238E27FC236}">
                  <a16:creationId xmlns:a16="http://schemas.microsoft.com/office/drawing/2014/main" id="{0DAB4DC5-2B0B-49BC-AABE-D6D6DEEFCDE1}"/>
                </a:ext>
              </a:extLst>
            </p:cNvPr>
            <p:cNvSpPr/>
            <p:nvPr/>
          </p:nvSpPr>
          <p:spPr>
            <a:xfrm>
              <a:off x="109035" y="4988297"/>
              <a:ext cx="1975597" cy="842821"/>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人工抽取</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2" name="矩形: 圆角 41">
              <a:extLst>
                <a:ext uri="{FF2B5EF4-FFF2-40B4-BE49-F238E27FC236}">
                  <a16:creationId xmlns:a16="http://schemas.microsoft.com/office/drawing/2014/main" id="{E5BF484F-087E-4E34-8A29-F17912706CBF}"/>
                </a:ext>
              </a:extLst>
            </p:cNvPr>
            <p:cNvSpPr/>
            <p:nvPr/>
          </p:nvSpPr>
          <p:spPr>
            <a:xfrm>
              <a:off x="2433099" y="4988296"/>
              <a:ext cx="1975597" cy="842822"/>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半自动抽取</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3" name="矩形: 圆角 42">
              <a:extLst>
                <a:ext uri="{FF2B5EF4-FFF2-40B4-BE49-F238E27FC236}">
                  <a16:creationId xmlns:a16="http://schemas.microsoft.com/office/drawing/2014/main" id="{67CAC201-7611-4335-8A84-5BF13B439E19}"/>
                </a:ext>
              </a:extLst>
            </p:cNvPr>
            <p:cNvSpPr/>
            <p:nvPr/>
          </p:nvSpPr>
          <p:spPr>
            <a:xfrm>
              <a:off x="4757164" y="4988296"/>
              <a:ext cx="1975597" cy="842822"/>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自动抽取</a:t>
              </a:r>
              <a:endPar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48" name="连接符: 肘形 47">
              <a:extLst>
                <a:ext uri="{FF2B5EF4-FFF2-40B4-BE49-F238E27FC236}">
                  <a16:creationId xmlns:a16="http://schemas.microsoft.com/office/drawing/2014/main" id="{3FE1DB15-1678-42AE-8F66-9507E22C065A}"/>
                </a:ext>
              </a:extLst>
            </p:cNvPr>
            <p:cNvCxnSpPr>
              <a:cxnSpLocks/>
              <a:stCxn id="40" idx="2"/>
              <a:endCxn id="41" idx="0"/>
            </p:cNvCxnSpPr>
            <p:nvPr/>
          </p:nvCxnSpPr>
          <p:spPr>
            <a:xfrm rot="5400000">
              <a:off x="1880906" y="3448306"/>
              <a:ext cx="755919" cy="232406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DA3BFA1F-2DCC-4667-92B2-09DDEA832BC2}"/>
                </a:ext>
              </a:extLst>
            </p:cNvPr>
            <p:cNvCxnSpPr>
              <a:cxnSpLocks/>
              <a:stCxn id="40" idx="2"/>
              <a:endCxn id="42" idx="0"/>
            </p:cNvCxnSpPr>
            <p:nvPr/>
          </p:nvCxnSpPr>
          <p:spPr>
            <a:xfrm rot="16200000" flipH="1">
              <a:off x="3042938" y="4610336"/>
              <a:ext cx="755918"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连接符: 肘形 51">
              <a:extLst>
                <a:ext uri="{FF2B5EF4-FFF2-40B4-BE49-F238E27FC236}">
                  <a16:creationId xmlns:a16="http://schemas.microsoft.com/office/drawing/2014/main" id="{A4A27B64-CABE-4667-928E-04DF98A15E9F}"/>
                </a:ext>
              </a:extLst>
            </p:cNvPr>
            <p:cNvCxnSpPr>
              <a:cxnSpLocks/>
              <a:stCxn id="40" idx="2"/>
              <a:endCxn id="43" idx="0"/>
            </p:cNvCxnSpPr>
            <p:nvPr/>
          </p:nvCxnSpPr>
          <p:spPr>
            <a:xfrm rot="16200000" flipH="1">
              <a:off x="4204971" y="3448303"/>
              <a:ext cx="755918" cy="232406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12" name="图形 11">
            <a:extLst>
              <a:ext uri="{FF2B5EF4-FFF2-40B4-BE49-F238E27FC236}">
                <a16:creationId xmlns:a16="http://schemas.microsoft.com/office/drawing/2014/main" id="{742301E5-228E-44C8-93A7-4EE18E30A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7894" y="1001797"/>
            <a:ext cx="1503760" cy="1503760"/>
          </a:xfrm>
          <a:prstGeom prst="rect">
            <a:avLst/>
          </a:prstGeom>
        </p:spPr>
      </p:pic>
      <p:sp>
        <p:nvSpPr>
          <p:cNvPr id="45" name="标题 5">
            <a:extLst>
              <a:ext uri="{FF2B5EF4-FFF2-40B4-BE49-F238E27FC236}">
                <a16:creationId xmlns:a16="http://schemas.microsoft.com/office/drawing/2014/main" id="{C1309855-D1DD-41CE-843E-296A917DCCFB}"/>
              </a:ext>
            </a:extLst>
          </p:cNvPr>
          <p:cNvSpPr>
            <a:spLocks noGrp="1"/>
          </p:cNvSpPr>
          <p:nvPr>
            <p:ph type="title"/>
          </p:nvPr>
        </p:nvSpPr>
        <p:spPr>
          <a:xfrm>
            <a:off x="232438" y="51908"/>
            <a:ext cx="8112026" cy="548640"/>
          </a:xfrm>
        </p:spPr>
        <p:txBody>
          <a:bodyPr>
            <a:normAutofit/>
          </a:bodyPr>
          <a:lstStyle/>
          <a:p>
            <a:r>
              <a:rPr lang="en-US" altLang="zh-CN" dirty="0"/>
              <a:t>1</a:t>
            </a:r>
            <a:r>
              <a:rPr lang="zh-CN" altLang="en-US" dirty="0"/>
              <a:t>、知识抽取方式</a:t>
            </a:r>
          </a:p>
        </p:txBody>
      </p:sp>
      <p:grpSp>
        <p:nvGrpSpPr>
          <p:cNvPr id="47" name="组合 46">
            <a:extLst>
              <a:ext uri="{FF2B5EF4-FFF2-40B4-BE49-F238E27FC236}">
                <a16:creationId xmlns:a16="http://schemas.microsoft.com/office/drawing/2014/main" id="{C761AAB4-26DD-4A21-977D-96E517E74F39}"/>
              </a:ext>
            </a:extLst>
          </p:cNvPr>
          <p:cNvGrpSpPr/>
          <p:nvPr/>
        </p:nvGrpSpPr>
        <p:grpSpPr>
          <a:xfrm>
            <a:off x="547779" y="4845565"/>
            <a:ext cx="2639000" cy="1378680"/>
            <a:chOff x="6255945" y="1401039"/>
            <a:chExt cx="2639000" cy="1912529"/>
          </a:xfrm>
          <a:solidFill>
            <a:schemeClr val="accent2">
              <a:lumMod val="20000"/>
              <a:lumOff val="80000"/>
            </a:schemeClr>
          </a:solidFill>
          <a:effectLst>
            <a:outerShdw blurRad="50800" dist="38100" dir="5400000" algn="t" rotWithShape="0">
              <a:prstClr val="black">
                <a:alpha val="40000"/>
              </a:prstClr>
            </a:outerShdw>
          </a:effectLst>
        </p:grpSpPr>
        <p:sp>
          <p:nvSpPr>
            <p:cNvPr id="50" name="Freeform 53">
              <a:extLst>
                <a:ext uri="{FF2B5EF4-FFF2-40B4-BE49-F238E27FC236}">
                  <a16:creationId xmlns:a16="http://schemas.microsoft.com/office/drawing/2014/main" id="{B25066A2-F7A8-42A6-A123-2DAF6FB74AB8}"/>
                </a:ext>
              </a:extLst>
            </p:cNvPr>
            <p:cNvSpPr>
              <a:spLocks/>
            </p:cNvSpPr>
            <p:nvPr/>
          </p:nvSpPr>
          <p:spPr bwMode="auto">
            <a:xfrm>
              <a:off x="6255945" y="1401039"/>
              <a:ext cx="2639000" cy="1912529"/>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3">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1" name="Rectangle 4">
              <a:extLst>
                <a:ext uri="{FF2B5EF4-FFF2-40B4-BE49-F238E27FC236}">
                  <a16:creationId xmlns:a16="http://schemas.microsoft.com/office/drawing/2014/main" id="{92E09580-AFE3-4A61-9844-FEBA6DDE7DE6}"/>
                </a:ext>
              </a:extLst>
            </p:cNvPr>
            <p:cNvSpPr>
              <a:spLocks noChangeArrowheads="1"/>
            </p:cNvSpPr>
            <p:nvPr/>
          </p:nvSpPr>
          <p:spPr bwMode="auto">
            <a:xfrm>
              <a:off x="6898505" y="1490401"/>
              <a:ext cx="1634271" cy="322246"/>
            </a:xfrm>
            <a:prstGeom prst="rect">
              <a:avLst/>
            </a:prstGeom>
            <a:solidFill>
              <a:schemeClr val="accent3">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人工抽取</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3" name="Rectangle 4">
              <a:extLst>
                <a:ext uri="{FF2B5EF4-FFF2-40B4-BE49-F238E27FC236}">
                  <a16:creationId xmlns:a16="http://schemas.microsoft.com/office/drawing/2014/main" id="{850A1F4B-799C-4201-98C1-3AC9E6DF38C5}"/>
                </a:ext>
              </a:extLst>
            </p:cNvPr>
            <p:cNvSpPr>
              <a:spLocks noChangeArrowheads="1"/>
            </p:cNvSpPr>
            <p:nvPr/>
          </p:nvSpPr>
          <p:spPr bwMode="auto">
            <a:xfrm>
              <a:off x="6473274" y="1939503"/>
              <a:ext cx="2277067" cy="1217367"/>
            </a:xfrm>
            <a:prstGeom prst="rect">
              <a:avLst/>
            </a:prstGeom>
            <a:solidFill>
              <a:schemeClr val="accent3">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人工编写规则</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手动分析</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手动整理</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pic>
        <p:nvPicPr>
          <p:cNvPr id="54" name="图片 53">
            <a:extLst>
              <a:ext uri="{FF2B5EF4-FFF2-40B4-BE49-F238E27FC236}">
                <a16:creationId xmlns:a16="http://schemas.microsoft.com/office/drawing/2014/main" id="{048ED25F-3B16-46FC-A56F-516BE7EF732E}"/>
              </a:ext>
            </a:extLst>
          </p:cNvPr>
          <p:cNvPicPr>
            <a:picLocks noChangeAspect="1"/>
          </p:cNvPicPr>
          <p:nvPr/>
        </p:nvPicPr>
        <p:blipFill>
          <a:blip r:embed="rId5"/>
          <a:stretch>
            <a:fillRect/>
          </a:stretch>
        </p:blipFill>
        <p:spPr>
          <a:xfrm>
            <a:off x="726916" y="4845565"/>
            <a:ext cx="452529" cy="452529"/>
          </a:xfrm>
          <a:prstGeom prst="rect">
            <a:avLst/>
          </a:prstGeom>
        </p:spPr>
      </p:pic>
      <p:sp>
        <p:nvSpPr>
          <p:cNvPr id="58" name="Freeform 53">
            <a:extLst>
              <a:ext uri="{FF2B5EF4-FFF2-40B4-BE49-F238E27FC236}">
                <a16:creationId xmlns:a16="http://schemas.microsoft.com/office/drawing/2014/main" id="{4703AE7C-828A-400C-9631-203BA0DFD305}"/>
              </a:ext>
            </a:extLst>
          </p:cNvPr>
          <p:cNvSpPr>
            <a:spLocks/>
          </p:cNvSpPr>
          <p:nvPr/>
        </p:nvSpPr>
        <p:spPr bwMode="auto">
          <a:xfrm>
            <a:off x="3430817" y="4888908"/>
            <a:ext cx="2458034" cy="1315622"/>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0" name="Rectangle 4">
            <a:extLst>
              <a:ext uri="{FF2B5EF4-FFF2-40B4-BE49-F238E27FC236}">
                <a16:creationId xmlns:a16="http://schemas.microsoft.com/office/drawing/2014/main" id="{5E5351C7-E6EE-4C10-AE9E-D88E232774EE}"/>
              </a:ext>
            </a:extLst>
          </p:cNvPr>
          <p:cNvSpPr>
            <a:spLocks noChangeArrowheads="1"/>
          </p:cNvSpPr>
          <p:nvPr/>
        </p:nvSpPr>
        <p:spPr bwMode="auto">
          <a:xfrm>
            <a:off x="4152101" y="4888908"/>
            <a:ext cx="1547190" cy="29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半自动抽取</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1" name="Rectangle 4">
            <a:extLst>
              <a:ext uri="{FF2B5EF4-FFF2-40B4-BE49-F238E27FC236}">
                <a16:creationId xmlns:a16="http://schemas.microsoft.com/office/drawing/2014/main" id="{3ECCE380-C425-4294-B146-D4D911F91122}"/>
              </a:ext>
            </a:extLst>
          </p:cNvPr>
          <p:cNvSpPr>
            <a:spLocks noChangeArrowheads="1"/>
          </p:cNvSpPr>
          <p:nvPr/>
        </p:nvSpPr>
        <p:spPr bwMode="auto">
          <a:xfrm>
            <a:off x="3637516" y="5418977"/>
            <a:ext cx="2277067" cy="99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使用工具辅助</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节省人力</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62" name="图片 61">
            <a:extLst>
              <a:ext uri="{FF2B5EF4-FFF2-40B4-BE49-F238E27FC236}">
                <a16:creationId xmlns:a16="http://schemas.microsoft.com/office/drawing/2014/main" id="{B671FD47-29FD-4B39-879B-4D1DDDA14C3E}"/>
              </a:ext>
            </a:extLst>
          </p:cNvPr>
          <p:cNvPicPr>
            <a:picLocks noChangeAspect="1"/>
          </p:cNvPicPr>
          <p:nvPr/>
        </p:nvPicPr>
        <p:blipFill>
          <a:blip r:embed="rId6"/>
          <a:stretch>
            <a:fillRect/>
          </a:stretch>
        </p:blipFill>
        <p:spPr>
          <a:xfrm>
            <a:off x="3664202" y="4888908"/>
            <a:ext cx="477004" cy="477004"/>
          </a:xfrm>
          <a:prstGeom prst="rect">
            <a:avLst/>
          </a:prstGeom>
        </p:spPr>
      </p:pic>
      <p:grpSp>
        <p:nvGrpSpPr>
          <p:cNvPr id="65" name="组合 64">
            <a:extLst>
              <a:ext uri="{FF2B5EF4-FFF2-40B4-BE49-F238E27FC236}">
                <a16:creationId xmlns:a16="http://schemas.microsoft.com/office/drawing/2014/main" id="{7BEF62E9-01B6-4640-B00B-8EC4338AE811}"/>
              </a:ext>
            </a:extLst>
          </p:cNvPr>
          <p:cNvGrpSpPr/>
          <p:nvPr/>
        </p:nvGrpSpPr>
        <p:grpSpPr>
          <a:xfrm>
            <a:off x="6157459" y="4845568"/>
            <a:ext cx="2639000" cy="1265721"/>
            <a:chOff x="388259" y="4134368"/>
            <a:chExt cx="2639000" cy="1375750"/>
          </a:xfrm>
          <a:effectLst>
            <a:outerShdw blurRad="50800" dist="38100" dir="5400000" algn="t" rotWithShape="0">
              <a:prstClr val="black">
                <a:alpha val="40000"/>
              </a:prstClr>
            </a:outerShdw>
          </a:effectLst>
        </p:grpSpPr>
        <p:sp>
          <p:nvSpPr>
            <p:cNvPr id="66" name="Freeform 53">
              <a:extLst>
                <a:ext uri="{FF2B5EF4-FFF2-40B4-BE49-F238E27FC236}">
                  <a16:creationId xmlns:a16="http://schemas.microsoft.com/office/drawing/2014/main" id="{1367E8FB-0A60-4C8B-85BE-DD261CE523E5}"/>
                </a:ext>
              </a:extLst>
            </p:cNvPr>
            <p:cNvSpPr>
              <a:spLocks/>
            </p:cNvSpPr>
            <p:nvPr/>
          </p:nvSpPr>
          <p:spPr bwMode="auto">
            <a:xfrm>
              <a:off x="388259" y="4134368"/>
              <a:ext cx="2639000" cy="1375750"/>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2">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7" name="Rectangle 4">
              <a:extLst>
                <a:ext uri="{FF2B5EF4-FFF2-40B4-BE49-F238E27FC236}">
                  <a16:creationId xmlns:a16="http://schemas.microsoft.com/office/drawing/2014/main" id="{E10E8E8E-15DF-4C10-8043-734C5932AE13}"/>
                </a:ext>
              </a:extLst>
            </p:cNvPr>
            <p:cNvSpPr>
              <a:spLocks noChangeArrowheads="1"/>
            </p:cNvSpPr>
            <p:nvPr/>
          </p:nvSpPr>
          <p:spPr bwMode="auto">
            <a:xfrm>
              <a:off x="1137422" y="4192488"/>
              <a:ext cx="1381344" cy="36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ct val="2000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自动抽取</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8" name="Rectangle 4">
              <a:extLst>
                <a:ext uri="{FF2B5EF4-FFF2-40B4-BE49-F238E27FC236}">
                  <a16:creationId xmlns:a16="http://schemas.microsoft.com/office/drawing/2014/main" id="{5621112F-20BB-4AB3-B3BC-139B436756AF}"/>
                </a:ext>
              </a:extLst>
            </p:cNvPr>
            <p:cNvSpPr>
              <a:spLocks noChangeArrowheads="1"/>
            </p:cNvSpPr>
            <p:nvPr/>
          </p:nvSpPr>
          <p:spPr bwMode="auto">
            <a:xfrm>
              <a:off x="595089" y="4729359"/>
              <a:ext cx="2277067" cy="6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180000" algn="l" defTabSz="914400" rtl="0" eaLnBrk="0" fontAlgn="auto" latinLnBrk="0" hangingPunct="0">
                <a:lnSpc>
                  <a:spcPct val="100000"/>
                </a:lnSpc>
                <a:spcBef>
                  <a:spcPct val="2000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使用人工智能技术建模抽取知识</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pic>
        <p:nvPicPr>
          <p:cNvPr id="70" name="图片 69">
            <a:extLst>
              <a:ext uri="{FF2B5EF4-FFF2-40B4-BE49-F238E27FC236}">
                <a16:creationId xmlns:a16="http://schemas.microsoft.com/office/drawing/2014/main" id="{570743F8-52EF-425E-9A8A-5AC5DCB555BA}"/>
              </a:ext>
            </a:extLst>
          </p:cNvPr>
          <p:cNvPicPr>
            <a:picLocks noChangeAspect="1"/>
          </p:cNvPicPr>
          <p:nvPr/>
        </p:nvPicPr>
        <p:blipFill>
          <a:blip r:embed="rId7"/>
          <a:stretch>
            <a:fillRect/>
          </a:stretch>
        </p:blipFill>
        <p:spPr>
          <a:xfrm>
            <a:off x="6444031" y="4933513"/>
            <a:ext cx="417533" cy="417533"/>
          </a:xfrm>
          <a:prstGeom prst="rect">
            <a:avLst/>
          </a:prstGeom>
        </p:spPr>
      </p:pic>
      <p:sp>
        <p:nvSpPr>
          <p:cNvPr id="103" name="箭头: 下 102">
            <a:extLst>
              <a:ext uri="{FF2B5EF4-FFF2-40B4-BE49-F238E27FC236}">
                <a16:creationId xmlns:a16="http://schemas.microsoft.com/office/drawing/2014/main" id="{A4837AB6-F192-48D9-A0DA-A6DB48887FBE}"/>
              </a:ext>
            </a:extLst>
          </p:cNvPr>
          <p:cNvSpPr/>
          <p:nvPr/>
        </p:nvSpPr>
        <p:spPr>
          <a:xfrm>
            <a:off x="4439920" y="3850640"/>
            <a:ext cx="558800" cy="994925"/>
          </a:xfrm>
          <a:prstGeom prst="down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04" name="箭头: 下 103">
            <a:extLst>
              <a:ext uri="{FF2B5EF4-FFF2-40B4-BE49-F238E27FC236}">
                <a16:creationId xmlns:a16="http://schemas.microsoft.com/office/drawing/2014/main" id="{83B80BEE-217D-48F2-8280-513E8D7F4729}"/>
              </a:ext>
            </a:extLst>
          </p:cNvPr>
          <p:cNvSpPr/>
          <p:nvPr/>
        </p:nvSpPr>
        <p:spPr>
          <a:xfrm>
            <a:off x="7317894" y="3850640"/>
            <a:ext cx="558800" cy="994925"/>
          </a:xfrm>
          <a:prstGeom prst="downArrow">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105" name="箭头: 下 104">
            <a:extLst>
              <a:ext uri="{FF2B5EF4-FFF2-40B4-BE49-F238E27FC236}">
                <a16:creationId xmlns:a16="http://schemas.microsoft.com/office/drawing/2014/main" id="{19F09E7C-805C-459D-AC29-1531504917F3}"/>
              </a:ext>
            </a:extLst>
          </p:cNvPr>
          <p:cNvSpPr/>
          <p:nvPr/>
        </p:nvSpPr>
        <p:spPr>
          <a:xfrm>
            <a:off x="1666502" y="3782032"/>
            <a:ext cx="558800" cy="994925"/>
          </a:xfrm>
          <a:prstGeom prst="downArrow">
            <a:avLst/>
          </a:prstGeom>
          <a:solidFill>
            <a:srgbClr val="ED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30955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500"/>
                                        <p:tgtEl>
                                          <p:spTgt spid="10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10"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p:bldP spid="61" grpId="0"/>
      <p:bldP spid="103" grpId="0" animBg="1"/>
      <p:bldP spid="104" grpId="0" animBg="1"/>
      <p:bldP spid="1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CEAA3091-893F-4191-B6BC-04FAB0D7CCCE}"/>
              </a:ext>
            </a:extLst>
          </p:cNvPr>
          <p:cNvSpPr txBox="1"/>
          <p:nvPr/>
        </p:nvSpPr>
        <p:spPr>
          <a:xfrm>
            <a:off x="455763" y="1212957"/>
            <a:ext cx="279841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知识抽取方式对比</a:t>
            </a:r>
          </a:p>
        </p:txBody>
      </p:sp>
      <p:graphicFrame>
        <p:nvGraphicFramePr>
          <p:cNvPr id="10" name="表格 9">
            <a:extLst>
              <a:ext uri="{FF2B5EF4-FFF2-40B4-BE49-F238E27FC236}">
                <a16:creationId xmlns:a16="http://schemas.microsoft.com/office/drawing/2014/main" id="{02E59FAE-EC7E-4B83-9A40-854A15444BCA}"/>
              </a:ext>
            </a:extLst>
          </p:cNvPr>
          <p:cNvGraphicFramePr>
            <a:graphicFrameLocks noGrp="1"/>
          </p:cNvGraphicFramePr>
          <p:nvPr>
            <p:extLst/>
          </p:nvPr>
        </p:nvGraphicFramePr>
        <p:xfrm>
          <a:off x="457200" y="2011680"/>
          <a:ext cx="8412480" cy="3778592"/>
        </p:xfrm>
        <a:graphic>
          <a:graphicData uri="http://schemas.openxmlformats.org/drawingml/2006/table">
            <a:tbl>
              <a:tblPr firstRow="1" bandRow="1">
                <a:tableStyleId>{5C22544A-7EE6-4342-B048-85BDC9FD1C3A}</a:tableStyleId>
              </a:tblPr>
              <a:tblGrid>
                <a:gridCol w="831367">
                  <a:extLst>
                    <a:ext uri="{9D8B030D-6E8A-4147-A177-3AD203B41FA5}">
                      <a16:colId xmlns:a16="http://schemas.microsoft.com/office/drawing/2014/main" val="4011649407"/>
                    </a:ext>
                  </a:extLst>
                </a:gridCol>
                <a:gridCol w="1686593">
                  <a:extLst>
                    <a:ext uri="{9D8B030D-6E8A-4147-A177-3AD203B41FA5}">
                      <a16:colId xmlns:a16="http://schemas.microsoft.com/office/drawing/2014/main" val="3271936588"/>
                    </a:ext>
                  </a:extLst>
                </a:gridCol>
                <a:gridCol w="2399693">
                  <a:extLst>
                    <a:ext uri="{9D8B030D-6E8A-4147-A177-3AD203B41FA5}">
                      <a16:colId xmlns:a16="http://schemas.microsoft.com/office/drawing/2014/main" val="120505746"/>
                    </a:ext>
                  </a:extLst>
                </a:gridCol>
                <a:gridCol w="3494827">
                  <a:extLst>
                    <a:ext uri="{9D8B030D-6E8A-4147-A177-3AD203B41FA5}">
                      <a16:colId xmlns:a16="http://schemas.microsoft.com/office/drawing/2014/main" val="1744129916"/>
                    </a:ext>
                  </a:extLst>
                </a:gridCol>
              </a:tblGrid>
              <a:tr h="924154">
                <a:tc>
                  <a:txBody>
                    <a:bodyPr/>
                    <a:lstStyle/>
                    <a:p>
                      <a:pPr algn="ctr">
                        <a:lnSpc>
                          <a:spcPts val="2000"/>
                        </a:lnSpc>
                        <a:spcAft>
                          <a:spcPts val="0"/>
                        </a:spcAft>
                        <a:tabLst>
                          <a:tab pos="2700655" algn="ctr"/>
                          <a:tab pos="5400040" algn="r"/>
                        </a:tabLst>
                      </a:pPr>
                      <a:endParaRPr lang="zh-CN" sz="12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1500" b="1" dirty="0">
                          <a:solidFill>
                            <a:schemeClr val="tx1"/>
                          </a:solidFill>
                          <a:latin typeface="+mj-ea"/>
                          <a:ea typeface="+mj-ea"/>
                        </a:rPr>
                        <a:t>方式</a:t>
                      </a:r>
                    </a:p>
                  </a:txBody>
                  <a:tcPr marL="82025" marR="82025" marT="41012" marB="4101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1500" b="1" dirty="0">
                          <a:solidFill>
                            <a:schemeClr val="tx1"/>
                          </a:solidFill>
                          <a:latin typeface="+mj-ea"/>
                          <a:ea typeface="+mj-ea"/>
                        </a:rPr>
                        <a:t>特点</a:t>
                      </a:r>
                    </a:p>
                  </a:txBody>
                  <a:tcPr marL="82025" marR="82025" marT="41012" marB="410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1500" b="1" dirty="0">
                          <a:solidFill>
                            <a:schemeClr val="tx1"/>
                          </a:solidFill>
                          <a:latin typeface="+mj-ea"/>
                          <a:ea typeface="+mj-ea"/>
                        </a:rPr>
                        <a:t>适用条件</a:t>
                      </a:r>
                    </a:p>
                  </a:txBody>
                  <a:tcPr marL="82025" marR="82025" marT="41012" marB="410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81808889"/>
                  </a:ext>
                </a:extLst>
              </a:tr>
              <a:tr h="924154">
                <a:tc>
                  <a:txBody>
                    <a:bodyPr/>
                    <a:lstStyle/>
                    <a:p>
                      <a:pPr algn="ctr">
                        <a:lnSpc>
                          <a:spcPts val="2000"/>
                        </a:lnSpc>
                        <a:spcAft>
                          <a:spcPts val="0"/>
                        </a:spcAft>
                        <a:tabLst>
                          <a:tab pos="2700655" algn="ctr"/>
                          <a:tab pos="5400040" algn="r"/>
                        </a:tabLst>
                      </a:pPr>
                      <a:r>
                        <a:rPr lang="zh-CN" altLang="en-US" sz="1200" dirty="0">
                          <a:effectLst/>
                          <a:latin typeface="+mj-ea"/>
                          <a:ea typeface="+mj-ea"/>
                        </a:rPr>
                        <a:t>人工抽取</a:t>
                      </a:r>
                      <a:endParaRPr lang="zh-CN" sz="12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200" dirty="0">
                          <a:solidFill>
                            <a:schemeClr val="tx1"/>
                          </a:solidFill>
                          <a:effectLst/>
                          <a:latin typeface="+mj-ea"/>
                          <a:ea typeface="+mj-ea"/>
                        </a:rPr>
                        <a:t>人工编写规则，手动分析、整理</a:t>
                      </a:r>
                      <a:endParaRPr lang="zh-CN" sz="12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b="1" dirty="0">
                          <a:solidFill>
                            <a:srgbClr val="C00000"/>
                          </a:solidFill>
                          <a:effectLst/>
                          <a:latin typeface="+mj-ea"/>
                          <a:ea typeface="+mj-ea"/>
                        </a:rPr>
                        <a:t>不需要训练模型，需要耗费人力</a:t>
                      </a:r>
                      <a:endParaRPr lang="zh-CN" sz="1200" b="1" dirty="0">
                        <a:solidFill>
                          <a:srgbClr val="C00000"/>
                        </a:solidFill>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dirty="0">
                          <a:effectLst/>
                          <a:latin typeface="+mj-ea"/>
                          <a:ea typeface="+mj-ea"/>
                        </a:rPr>
                        <a:t>适用于小数据集</a:t>
                      </a:r>
                      <a:endParaRPr lang="zh-CN" sz="1200" dirty="0">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02098279"/>
                  </a:ext>
                </a:extLst>
              </a:tr>
              <a:tr h="924154">
                <a:tc>
                  <a:txBody>
                    <a:bodyPr/>
                    <a:lstStyle/>
                    <a:p>
                      <a:pPr algn="ctr">
                        <a:lnSpc>
                          <a:spcPts val="2000"/>
                        </a:lnSpc>
                        <a:spcAft>
                          <a:spcPts val="0"/>
                        </a:spcAft>
                        <a:tabLst>
                          <a:tab pos="2700655" algn="ctr"/>
                          <a:tab pos="5400040" algn="r"/>
                        </a:tabLst>
                      </a:pPr>
                      <a:r>
                        <a:rPr lang="zh-CN" altLang="en-US" sz="1200" dirty="0">
                          <a:effectLst/>
                          <a:latin typeface="+mj-ea"/>
                          <a:ea typeface="+mj-ea"/>
                        </a:rPr>
                        <a:t>半自动抽取</a:t>
                      </a:r>
                      <a:endParaRPr lang="zh-CN" sz="12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200" dirty="0">
                          <a:solidFill>
                            <a:schemeClr val="tx1"/>
                          </a:solidFill>
                          <a:effectLst/>
                          <a:latin typeface="+mj-ea"/>
                          <a:ea typeface="+mj-ea"/>
                        </a:rPr>
                        <a:t>使用工具对数据进行预处理后抽取知识</a:t>
                      </a:r>
                      <a:endParaRPr lang="zh-CN" sz="12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b="1" dirty="0">
                          <a:solidFill>
                            <a:srgbClr val="C00000"/>
                          </a:solidFill>
                          <a:effectLst/>
                          <a:latin typeface="+mj-ea"/>
                          <a:ea typeface="+mj-ea"/>
                        </a:rPr>
                        <a:t>节省人力</a:t>
                      </a:r>
                      <a:endParaRPr lang="zh-CN" sz="1200" b="1" dirty="0">
                        <a:solidFill>
                          <a:srgbClr val="C00000"/>
                        </a:solidFill>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dirty="0">
                          <a:effectLst/>
                          <a:latin typeface="+mj-ea"/>
                          <a:ea typeface="+mj-ea"/>
                        </a:rPr>
                        <a:t>适用于中等规模数据集</a:t>
                      </a:r>
                      <a:endParaRPr lang="zh-CN" sz="1200" dirty="0">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42459989"/>
                  </a:ext>
                </a:extLst>
              </a:tr>
              <a:tr h="1006130">
                <a:tc>
                  <a:txBody>
                    <a:bodyPr/>
                    <a:lstStyle/>
                    <a:p>
                      <a:pPr algn="ctr">
                        <a:lnSpc>
                          <a:spcPts val="2000"/>
                        </a:lnSpc>
                        <a:spcAft>
                          <a:spcPts val="0"/>
                        </a:spcAft>
                        <a:tabLst>
                          <a:tab pos="2700655" algn="ctr"/>
                          <a:tab pos="5400040" algn="r"/>
                        </a:tabLst>
                      </a:pPr>
                      <a:r>
                        <a:rPr lang="zh-CN" altLang="en-US" sz="1200" dirty="0">
                          <a:effectLst/>
                          <a:latin typeface="+mj-ea"/>
                          <a:ea typeface="+mj-ea"/>
                        </a:rPr>
                        <a:t>自动抽取</a:t>
                      </a:r>
                      <a:endParaRPr lang="zh-CN" sz="12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200" dirty="0">
                          <a:solidFill>
                            <a:schemeClr val="tx1"/>
                          </a:solidFill>
                          <a:effectLst/>
                          <a:latin typeface="+mj-ea"/>
                          <a:ea typeface="+mj-ea"/>
                        </a:rPr>
                        <a:t>使用人工智能技术进行建模从而抽取知识</a:t>
                      </a:r>
                      <a:endParaRPr lang="zh-CN" sz="12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b="1" dirty="0">
                          <a:solidFill>
                            <a:srgbClr val="C00000"/>
                          </a:solidFill>
                          <a:effectLst/>
                          <a:latin typeface="+mj-ea"/>
                          <a:ea typeface="+mj-ea"/>
                        </a:rPr>
                        <a:t>自动化程度高、建模代价较小、鲁棒性高但是技术还不成熟</a:t>
                      </a:r>
                      <a:endParaRPr lang="zh-CN" sz="1200" b="1" dirty="0">
                        <a:solidFill>
                          <a:srgbClr val="C00000"/>
                        </a:solidFill>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200" dirty="0">
                          <a:effectLst/>
                          <a:latin typeface="+mj-ea"/>
                          <a:ea typeface="+mj-ea"/>
                        </a:rPr>
                        <a:t>适用于大数据集且自动化程度要求较高时</a:t>
                      </a:r>
                      <a:endParaRPr lang="zh-CN" sz="1200" dirty="0">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51037583"/>
                  </a:ext>
                </a:extLst>
              </a:tr>
            </a:tbl>
          </a:graphicData>
        </a:graphic>
      </p:graphicFrame>
      <p:sp>
        <p:nvSpPr>
          <p:cNvPr id="18" name="标题 5">
            <a:extLst>
              <a:ext uri="{FF2B5EF4-FFF2-40B4-BE49-F238E27FC236}">
                <a16:creationId xmlns:a16="http://schemas.microsoft.com/office/drawing/2014/main" id="{81B9C901-05E9-44B2-8079-133A4544BF61}"/>
              </a:ext>
            </a:extLst>
          </p:cNvPr>
          <p:cNvSpPr>
            <a:spLocks noGrp="1"/>
          </p:cNvSpPr>
          <p:nvPr>
            <p:ph type="title"/>
          </p:nvPr>
        </p:nvSpPr>
        <p:spPr>
          <a:xfrm>
            <a:off x="232438" y="51908"/>
            <a:ext cx="8112026" cy="548640"/>
          </a:xfrm>
        </p:spPr>
        <p:txBody>
          <a:bodyPr>
            <a:normAutofit/>
          </a:bodyPr>
          <a:lstStyle/>
          <a:p>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、知识抽取方式</a:t>
            </a:r>
            <a:endParaRPr lang="zh-CN" altLang="en-US" dirty="0"/>
          </a:p>
        </p:txBody>
      </p:sp>
    </p:spTree>
    <p:extLst>
      <p:ext uri="{BB962C8B-B14F-4D97-AF65-F5344CB8AC3E}">
        <p14:creationId xmlns:p14="http://schemas.microsoft.com/office/powerpoint/2010/main" val="318161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A648F71-0DD5-4C15-8961-A6F05BAD58B1}"/>
              </a:ext>
            </a:extLst>
          </p:cNvPr>
          <p:cNvSpPr>
            <a:spLocks noGrp="1"/>
          </p:cNvSpPr>
          <p:nvPr>
            <p:ph type="title"/>
          </p:nvPr>
        </p:nvSpPr>
        <p:spPr>
          <a:xfrm>
            <a:off x="232438" y="51908"/>
            <a:ext cx="8112026" cy="548640"/>
          </a:xfrm>
        </p:spPr>
        <p:txBody>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、知识规则化</a:t>
            </a:r>
          </a:p>
        </p:txBody>
      </p:sp>
      <p:sp>
        <p:nvSpPr>
          <p:cNvPr id="70" name="矩形 28">
            <a:extLst>
              <a:ext uri="{FF2B5EF4-FFF2-40B4-BE49-F238E27FC236}">
                <a16:creationId xmlns:a16="http://schemas.microsoft.com/office/drawing/2014/main" id="{48D1049C-10F8-4849-91A0-7907FB576359}"/>
              </a:ext>
            </a:extLst>
          </p:cNvPr>
          <p:cNvSpPr/>
          <p:nvPr/>
        </p:nvSpPr>
        <p:spPr>
          <a:xfrm>
            <a:off x="146797" y="665900"/>
            <a:ext cx="8852350" cy="2147329"/>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endParaRPr>
          </a:p>
        </p:txBody>
      </p:sp>
      <p:sp>
        <p:nvSpPr>
          <p:cNvPr id="72" name="文本框 71">
            <a:extLst>
              <a:ext uri="{FF2B5EF4-FFF2-40B4-BE49-F238E27FC236}">
                <a16:creationId xmlns:a16="http://schemas.microsoft.com/office/drawing/2014/main" id="{1CDEF5A0-8724-4170-8510-F6C23C17E2E4}"/>
              </a:ext>
            </a:extLst>
          </p:cNvPr>
          <p:cNvSpPr txBox="1"/>
          <p:nvPr/>
        </p:nvSpPr>
        <p:spPr>
          <a:xfrm>
            <a:off x="3444582" y="657515"/>
            <a:ext cx="22567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知识规则化描述方法</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4" name="矩形 73">
            <a:extLst>
              <a:ext uri="{FF2B5EF4-FFF2-40B4-BE49-F238E27FC236}">
                <a16:creationId xmlns:a16="http://schemas.microsoft.com/office/drawing/2014/main" id="{4EA2ACA8-C865-4A2F-B331-D4FFDD7B114F}"/>
              </a:ext>
            </a:extLst>
          </p:cNvPr>
          <p:cNvSpPr/>
          <p:nvPr/>
        </p:nvSpPr>
        <p:spPr>
          <a:xfrm>
            <a:off x="4090372" y="1047872"/>
            <a:ext cx="877163" cy="369332"/>
          </a:xfrm>
          <a:prstGeom prst="rect">
            <a:avLst/>
          </a:prstGeom>
          <a:solidFill>
            <a:schemeClr val="accent4">
              <a:lumMod val="40000"/>
              <a:lumOff val="60000"/>
            </a:schemeClr>
          </a:solidFill>
          <a:ln w="12700">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框架法</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5" name="矩形 74">
            <a:extLst>
              <a:ext uri="{FF2B5EF4-FFF2-40B4-BE49-F238E27FC236}">
                <a16:creationId xmlns:a16="http://schemas.microsoft.com/office/drawing/2014/main" id="{9CE63E49-5D89-48E2-BD50-52F0DC3D3048}"/>
              </a:ext>
            </a:extLst>
          </p:cNvPr>
          <p:cNvSpPr/>
          <p:nvPr/>
        </p:nvSpPr>
        <p:spPr>
          <a:xfrm>
            <a:off x="369626" y="1047872"/>
            <a:ext cx="1338828" cy="369332"/>
          </a:xfrm>
          <a:prstGeom prst="rect">
            <a:avLst/>
          </a:prstGeom>
          <a:solidFill>
            <a:schemeClr val="accent4">
              <a:lumMod val="40000"/>
              <a:lumOff val="60000"/>
            </a:schemeClr>
          </a:solidFill>
          <a:ln w="12700">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产生式规则</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6" name="矩形 75">
            <a:extLst>
              <a:ext uri="{FF2B5EF4-FFF2-40B4-BE49-F238E27FC236}">
                <a16:creationId xmlns:a16="http://schemas.microsoft.com/office/drawing/2014/main" id="{D311E1A9-6F1A-4FA3-B7C3-DD703B5719F8}"/>
              </a:ext>
            </a:extLst>
          </p:cNvPr>
          <p:cNvSpPr/>
          <p:nvPr/>
        </p:nvSpPr>
        <p:spPr>
          <a:xfrm>
            <a:off x="2229999" y="1047872"/>
            <a:ext cx="1107996" cy="369332"/>
          </a:xfrm>
          <a:prstGeom prst="rect">
            <a:avLst/>
          </a:prstGeom>
          <a:solidFill>
            <a:schemeClr val="accent4">
              <a:lumMod val="40000"/>
              <a:lumOff val="60000"/>
            </a:schemeClr>
          </a:solidFill>
          <a:ln w="12700">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知识图谱</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77" name="组合 76">
            <a:extLst>
              <a:ext uri="{FF2B5EF4-FFF2-40B4-BE49-F238E27FC236}">
                <a16:creationId xmlns:a16="http://schemas.microsoft.com/office/drawing/2014/main" id="{A80990C7-24E0-41C4-A35A-8FB839435B8A}"/>
              </a:ext>
            </a:extLst>
          </p:cNvPr>
          <p:cNvGrpSpPr/>
          <p:nvPr/>
        </p:nvGrpSpPr>
        <p:grpSpPr>
          <a:xfrm>
            <a:off x="740356" y="1496998"/>
            <a:ext cx="446471" cy="1119796"/>
            <a:chOff x="2914170" y="4927968"/>
            <a:chExt cx="446471" cy="1119796"/>
          </a:xfrm>
        </p:grpSpPr>
        <p:sp>
          <p:nvSpPr>
            <p:cNvPr id="120" name="矩形 119">
              <a:extLst>
                <a:ext uri="{FF2B5EF4-FFF2-40B4-BE49-F238E27FC236}">
                  <a16:creationId xmlns:a16="http://schemas.microsoft.com/office/drawing/2014/main" id="{F09BC7C8-9D02-47D0-BEA8-2769227DC49A}"/>
                </a:ext>
              </a:extLst>
            </p:cNvPr>
            <p:cNvSpPr/>
            <p:nvPr/>
          </p:nvSpPr>
          <p:spPr>
            <a:xfrm>
              <a:off x="2914171" y="5926019"/>
              <a:ext cx="446469" cy="12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21" name="矩形 120">
              <a:extLst>
                <a:ext uri="{FF2B5EF4-FFF2-40B4-BE49-F238E27FC236}">
                  <a16:creationId xmlns:a16="http://schemas.microsoft.com/office/drawing/2014/main" id="{D671DE88-8C98-44FC-9974-0208AF67F192}"/>
                </a:ext>
              </a:extLst>
            </p:cNvPr>
            <p:cNvSpPr/>
            <p:nvPr/>
          </p:nvSpPr>
          <p:spPr>
            <a:xfrm>
              <a:off x="2914172" y="4927968"/>
              <a:ext cx="446469"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22" name="矩形 121">
              <a:extLst>
                <a:ext uri="{FF2B5EF4-FFF2-40B4-BE49-F238E27FC236}">
                  <a16:creationId xmlns:a16="http://schemas.microsoft.com/office/drawing/2014/main" id="{25FC902D-1B30-47E1-AE70-E43CDBFBFDAB}"/>
                </a:ext>
              </a:extLst>
            </p:cNvPr>
            <p:cNvSpPr/>
            <p:nvPr/>
          </p:nvSpPr>
          <p:spPr>
            <a:xfrm>
              <a:off x="2914170" y="5625862"/>
              <a:ext cx="446469" cy="12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23" name="矩形 122">
              <a:extLst>
                <a:ext uri="{FF2B5EF4-FFF2-40B4-BE49-F238E27FC236}">
                  <a16:creationId xmlns:a16="http://schemas.microsoft.com/office/drawing/2014/main" id="{37234874-2B6F-4AED-9068-3D2275854641}"/>
                </a:ext>
              </a:extLst>
            </p:cNvPr>
            <p:cNvSpPr/>
            <p:nvPr/>
          </p:nvSpPr>
          <p:spPr>
            <a:xfrm>
              <a:off x="2914170" y="5278362"/>
              <a:ext cx="446469"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124" name="连接符: 肘形 123">
              <a:extLst>
                <a:ext uri="{FF2B5EF4-FFF2-40B4-BE49-F238E27FC236}">
                  <a16:creationId xmlns:a16="http://schemas.microsoft.com/office/drawing/2014/main" id="{B7FEB5A4-274D-4D0B-A64B-6F590B5B80B1}"/>
                </a:ext>
              </a:extLst>
            </p:cNvPr>
            <p:cNvCxnSpPr>
              <a:cxnSpLocks/>
              <a:stCxn id="120" idx="1"/>
              <a:endCxn id="123" idx="1"/>
            </p:cNvCxnSpPr>
            <p:nvPr/>
          </p:nvCxnSpPr>
          <p:spPr>
            <a:xfrm rot="10800000">
              <a:off x="2914171" y="5339236"/>
              <a:ext cx="1" cy="647657"/>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连接符: 肘形 124">
              <a:extLst>
                <a:ext uri="{FF2B5EF4-FFF2-40B4-BE49-F238E27FC236}">
                  <a16:creationId xmlns:a16="http://schemas.microsoft.com/office/drawing/2014/main" id="{29AA7430-C5E7-42FF-9920-78F15887F1EE}"/>
                </a:ext>
              </a:extLst>
            </p:cNvPr>
            <p:cNvCxnSpPr>
              <a:cxnSpLocks/>
              <a:stCxn id="122" idx="3"/>
              <a:endCxn id="121" idx="3"/>
            </p:cNvCxnSpPr>
            <p:nvPr/>
          </p:nvCxnSpPr>
          <p:spPr>
            <a:xfrm flipV="1">
              <a:off x="3360639" y="4988841"/>
              <a:ext cx="2" cy="697894"/>
            </a:xfrm>
            <a:prstGeom prst="bent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0665216A-18A8-43FC-8F01-78CAD190B68D}"/>
              </a:ext>
            </a:extLst>
          </p:cNvPr>
          <p:cNvGrpSpPr>
            <a:grpSpLocks noChangeAspect="1"/>
          </p:cNvGrpSpPr>
          <p:nvPr/>
        </p:nvGrpSpPr>
        <p:grpSpPr>
          <a:xfrm>
            <a:off x="4174855" y="1521827"/>
            <a:ext cx="698297" cy="1105077"/>
            <a:chOff x="2590680" y="3145066"/>
            <a:chExt cx="427160" cy="675995"/>
          </a:xfrm>
        </p:grpSpPr>
        <p:sp>
          <p:nvSpPr>
            <p:cNvPr id="99" name="椭圆 98">
              <a:extLst>
                <a:ext uri="{FF2B5EF4-FFF2-40B4-BE49-F238E27FC236}">
                  <a16:creationId xmlns:a16="http://schemas.microsoft.com/office/drawing/2014/main" id="{73548147-7BCA-4079-A65B-0B5EE2A8CC9F}"/>
                </a:ext>
              </a:extLst>
            </p:cNvPr>
            <p:cNvSpPr/>
            <p:nvPr/>
          </p:nvSpPr>
          <p:spPr>
            <a:xfrm>
              <a:off x="2744833" y="3281523"/>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0" name="矩形 99">
              <a:extLst>
                <a:ext uri="{FF2B5EF4-FFF2-40B4-BE49-F238E27FC236}">
                  <a16:creationId xmlns:a16="http://schemas.microsoft.com/office/drawing/2014/main" id="{BABC4117-85ED-47C6-B85A-2FCBE3209550}"/>
                </a:ext>
              </a:extLst>
            </p:cNvPr>
            <p:cNvSpPr/>
            <p:nvPr/>
          </p:nvSpPr>
          <p:spPr>
            <a:xfrm>
              <a:off x="2590680" y="3145066"/>
              <a:ext cx="88087" cy="88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101" name="直接连接符 100">
              <a:extLst>
                <a:ext uri="{FF2B5EF4-FFF2-40B4-BE49-F238E27FC236}">
                  <a16:creationId xmlns:a16="http://schemas.microsoft.com/office/drawing/2014/main" id="{6102FBD0-7373-4EFF-85A9-DF9676F8BE44}"/>
                </a:ext>
              </a:extLst>
            </p:cNvPr>
            <p:cNvCxnSpPr>
              <a:cxnSpLocks/>
              <a:stCxn id="100" idx="2"/>
            </p:cNvCxnSpPr>
            <p:nvPr/>
          </p:nvCxnSpPr>
          <p:spPr>
            <a:xfrm>
              <a:off x="2634724" y="3233153"/>
              <a:ext cx="1" cy="58790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CD95FF9-C6B0-48E7-9D10-9C938CA53753}"/>
                </a:ext>
              </a:extLst>
            </p:cNvPr>
            <p:cNvCxnSpPr>
              <a:cxnSpLocks/>
            </p:cNvCxnSpPr>
            <p:nvPr/>
          </p:nvCxnSpPr>
          <p:spPr>
            <a:xfrm>
              <a:off x="2638770" y="3312649"/>
              <a:ext cx="132773"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F87EBD13-8F38-4041-86FE-E4E9FCD7BDFB}"/>
                </a:ext>
              </a:extLst>
            </p:cNvPr>
            <p:cNvCxnSpPr>
              <a:cxnSpLocks/>
            </p:cNvCxnSpPr>
            <p:nvPr/>
          </p:nvCxnSpPr>
          <p:spPr>
            <a:xfrm>
              <a:off x="2638770" y="3593848"/>
              <a:ext cx="13277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21C901BF-FD28-4700-9B24-96D8572D8291}"/>
                </a:ext>
              </a:extLst>
            </p:cNvPr>
            <p:cNvSpPr/>
            <p:nvPr/>
          </p:nvSpPr>
          <p:spPr>
            <a:xfrm>
              <a:off x="2742350" y="3568761"/>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05" name="组合 104">
              <a:extLst>
                <a:ext uri="{FF2B5EF4-FFF2-40B4-BE49-F238E27FC236}">
                  <a16:creationId xmlns:a16="http://schemas.microsoft.com/office/drawing/2014/main" id="{3E3298D7-D705-4ED9-AA5B-A4278E8277DD}"/>
                </a:ext>
              </a:extLst>
            </p:cNvPr>
            <p:cNvGrpSpPr/>
            <p:nvPr/>
          </p:nvGrpSpPr>
          <p:grpSpPr>
            <a:xfrm>
              <a:off x="2769162" y="3316450"/>
              <a:ext cx="117911" cy="96470"/>
              <a:chOff x="2779855" y="3312649"/>
              <a:chExt cx="149060" cy="180756"/>
            </a:xfrm>
          </p:grpSpPr>
          <p:cxnSp>
            <p:nvCxnSpPr>
              <p:cNvPr id="117" name="直接连接符 116">
                <a:extLst>
                  <a:ext uri="{FF2B5EF4-FFF2-40B4-BE49-F238E27FC236}">
                    <a16:creationId xmlns:a16="http://schemas.microsoft.com/office/drawing/2014/main" id="{54CF158A-8C54-43A2-9CCD-5156F10931AA}"/>
                  </a:ext>
                </a:extLst>
              </p:cNvPr>
              <p:cNvCxnSpPr>
                <a:cxnSpLocks/>
              </p:cNvCxnSpPr>
              <p:nvPr/>
            </p:nvCxnSpPr>
            <p:spPr>
              <a:xfrm>
                <a:off x="2782865" y="3312649"/>
                <a:ext cx="0" cy="18075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1A9DFE2-7136-411F-BAA6-CF62A4B49AE5}"/>
                  </a:ext>
                </a:extLst>
              </p:cNvPr>
              <p:cNvCxnSpPr>
                <a:cxnSpLocks/>
              </p:cNvCxnSpPr>
              <p:nvPr/>
            </p:nvCxnSpPr>
            <p:spPr>
              <a:xfrm>
                <a:off x="2782865" y="3398264"/>
                <a:ext cx="1460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5393A998-9334-45F7-B0B7-7DB05CFFCB33}"/>
                  </a:ext>
                </a:extLst>
              </p:cNvPr>
              <p:cNvCxnSpPr>
                <a:cxnSpLocks/>
              </p:cNvCxnSpPr>
              <p:nvPr/>
            </p:nvCxnSpPr>
            <p:spPr>
              <a:xfrm>
                <a:off x="2779855" y="3488235"/>
                <a:ext cx="146050" cy="0"/>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106" name="椭圆 105">
              <a:extLst>
                <a:ext uri="{FF2B5EF4-FFF2-40B4-BE49-F238E27FC236}">
                  <a16:creationId xmlns:a16="http://schemas.microsoft.com/office/drawing/2014/main" id="{218CAB77-882E-4031-9577-0CC529E6E485}"/>
                </a:ext>
              </a:extLst>
            </p:cNvPr>
            <p:cNvSpPr/>
            <p:nvPr/>
          </p:nvSpPr>
          <p:spPr>
            <a:xfrm>
              <a:off x="2874915" y="3377279"/>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107" name="直接连接符 106">
              <a:extLst>
                <a:ext uri="{FF2B5EF4-FFF2-40B4-BE49-F238E27FC236}">
                  <a16:creationId xmlns:a16="http://schemas.microsoft.com/office/drawing/2014/main" id="{0490687F-4914-496C-A237-2F5C39CCD608}"/>
                </a:ext>
              </a:extLst>
            </p:cNvPr>
            <p:cNvCxnSpPr>
              <a:cxnSpLocks/>
            </p:cNvCxnSpPr>
            <p:nvPr/>
          </p:nvCxnSpPr>
          <p:spPr>
            <a:xfrm flipH="1">
              <a:off x="2899929" y="3407827"/>
              <a:ext cx="2381" cy="14558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03CBF58-7CA9-4C71-9C84-C7F93EAE5A86}"/>
                </a:ext>
              </a:extLst>
            </p:cNvPr>
            <p:cNvCxnSpPr>
              <a:cxnSpLocks/>
            </p:cNvCxnSpPr>
            <p:nvPr/>
          </p:nvCxnSpPr>
          <p:spPr>
            <a:xfrm>
              <a:off x="2902310" y="3453520"/>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D8345FEC-EB7C-4E30-80AA-7317A6054B35}"/>
                </a:ext>
              </a:extLst>
            </p:cNvPr>
            <p:cNvCxnSpPr>
              <a:cxnSpLocks/>
            </p:cNvCxnSpPr>
            <p:nvPr/>
          </p:nvCxnSpPr>
          <p:spPr>
            <a:xfrm>
              <a:off x="2902310" y="3500442"/>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88104A89-C764-44EC-B413-E3011CCCB99F}"/>
                </a:ext>
              </a:extLst>
            </p:cNvPr>
            <p:cNvCxnSpPr>
              <a:cxnSpLocks/>
            </p:cNvCxnSpPr>
            <p:nvPr/>
          </p:nvCxnSpPr>
          <p:spPr>
            <a:xfrm>
              <a:off x="2902310" y="3547364"/>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CE4DC209-6938-43D8-8860-62A3603BDCDB}"/>
                </a:ext>
              </a:extLst>
            </p:cNvPr>
            <p:cNvCxnSpPr>
              <a:cxnSpLocks/>
            </p:cNvCxnSpPr>
            <p:nvPr/>
          </p:nvCxnSpPr>
          <p:spPr>
            <a:xfrm>
              <a:off x="2638770" y="3668119"/>
              <a:ext cx="13277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12" name="椭圆 111">
              <a:extLst>
                <a:ext uri="{FF2B5EF4-FFF2-40B4-BE49-F238E27FC236}">
                  <a16:creationId xmlns:a16="http://schemas.microsoft.com/office/drawing/2014/main" id="{97E871E7-28B1-4506-8713-A2078755846F}"/>
                </a:ext>
              </a:extLst>
            </p:cNvPr>
            <p:cNvSpPr/>
            <p:nvPr/>
          </p:nvSpPr>
          <p:spPr>
            <a:xfrm>
              <a:off x="2742350" y="3643032"/>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13" name="组合 112">
              <a:extLst>
                <a:ext uri="{FF2B5EF4-FFF2-40B4-BE49-F238E27FC236}">
                  <a16:creationId xmlns:a16="http://schemas.microsoft.com/office/drawing/2014/main" id="{0C7730F0-DE86-4540-AD9A-27833C2C7108}"/>
                </a:ext>
              </a:extLst>
            </p:cNvPr>
            <p:cNvGrpSpPr/>
            <p:nvPr/>
          </p:nvGrpSpPr>
          <p:grpSpPr>
            <a:xfrm>
              <a:off x="2769350" y="3673666"/>
              <a:ext cx="117911" cy="96470"/>
              <a:chOff x="2779855" y="3312649"/>
              <a:chExt cx="149060" cy="180756"/>
            </a:xfrm>
          </p:grpSpPr>
          <p:cxnSp>
            <p:nvCxnSpPr>
              <p:cNvPr id="114" name="直接连接符 113">
                <a:extLst>
                  <a:ext uri="{FF2B5EF4-FFF2-40B4-BE49-F238E27FC236}">
                    <a16:creationId xmlns:a16="http://schemas.microsoft.com/office/drawing/2014/main" id="{69BFDF94-68B8-4D11-86AF-7A88C1EA3C1A}"/>
                  </a:ext>
                </a:extLst>
              </p:cNvPr>
              <p:cNvCxnSpPr>
                <a:cxnSpLocks/>
              </p:cNvCxnSpPr>
              <p:nvPr/>
            </p:nvCxnSpPr>
            <p:spPr>
              <a:xfrm>
                <a:off x="2782865" y="3312649"/>
                <a:ext cx="0" cy="18075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3E3075E-783B-4A23-B291-62DCFEDA4213}"/>
                  </a:ext>
                </a:extLst>
              </p:cNvPr>
              <p:cNvCxnSpPr>
                <a:cxnSpLocks/>
              </p:cNvCxnSpPr>
              <p:nvPr/>
            </p:nvCxnSpPr>
            <p:spPr>
              <a:xfrm>
                <a:off x="2782865" y="3398264"/>
                <a:ext cx="1460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16DDA9C9-DE60-452F-8313-B789A2CF3EE0}"/>
                  </a:ext>
                </a:extLst>
              </p:cNvPr>
              <p:cNvCxnSpPr>
                <a:cxnSpLocks/>
              </p:cNvCxnSpPr>
              <p:nvPr/>
            </p:nvCxnSpPr>
            <p:spPr>
              <a:xfrm>
                <a:off x="2779855" y="3488235"/>
                <a:ext cx="146050" cy="0"/>
              </a:xfrm>
              <a:prstGeom prst="line">
                <a:avLst/>
              </a:prstGeom>
              <a:ln w="9525"/>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3D60F9CF-F0E3-44AA-A2BA-AA89937D85D9}"/>
              </a:ext>
            </a:extLst>
          </p:cNvPr>
          <p:cNvGrpSpPr/>
          <p:nvPr/>
        </p:nvGrpSpPr>
        <p:grpSpPr>
          <a:xfrm>
            <a:off x="2277312" y="1635245"/>
            <a:ext cx="1013459" cy="917733"/>
            <a:chOff x="5374432" y="5119263"/>
            <a:chExt cx="1013459" cy="917733"/>
          </a:xfrm>
        </p:grpSpPr>
        <p:sp>
          <p:nvSpPr>
            <p:cNvPr id="88" name="椭圆 87">
              <a:extLst>
                <a:ext uri="{FF2B5EF4-FFF2-40B4-BE49-F238E27FC236}">
                  <a16:creationId xmlns:a16="http://schemas.microsoft.com/office/drawing/2014/main" id="{63C80BD4-1041-4EEF-918B-023AF3B89EFD}"/>
                </a:ext>
              </a:extLst>
            </p:cNvPr>
            <p:cNvSpPr/>
            <p:nvPr/>
          </p:nvSpPr>
          <p:spPr>
            <a:xfrm>
              <a:off x="5770459" y="5414914"/>
              <a:ext cx="252000" cy="252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89" name="椭圆 88">
              <a:extLst>
                <a:ext uri="{FF2B5EF4-FFF2-40B4-BE49-F238E27FC236}">
                  <a16:creationId xmlns:a16="http://schemas.microsoft.com/office/drawing/2014/main" id="{0D49EDA8-A058-4420-AB6A-6B0D12282C96}"/>
                </a:ext>
              </a:extLst>
            </p:cNvPr>
            <p:cNvSpPr/>
            <p:nvPr/>
          </p:nvSpPr>
          <p:spPr>
            <a:xfrm>
              <a:off x="6082755" y="5119263"/>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0" name="椭圆 89">
              <a:extLst>
                <a:ext uri="{FF2B5EF4-FFF2-40B4-BE49-F238E27FC236}">
                  <a16:creationId xmlns:a16="http://schemas.microsoft.com/office/drawing/2014/main" id="{A515E747-0444-4250-8F9B-8A44378B6F49}"/>
                </a:ext>
              </a:extLst>
            </p:cNvPr>
            <p:cNvSpPr/>
            <p:nvPr/>
          </p:nvSpPr>
          <p:spPr>
            <a:xfrm>
              <a:off x="5397827" y="517542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1" name="椭圆 90">
              <a:extLst>
                <a:ext uri="{FF2B5EF4-FFF2-40B4-BE49-F238E27FC236}">
                  <a16:creationId xmlns:a16="http://schemas.microsoft.com/office/drawing/2014/main" id="{7EDCB530-8EC9-4618-B1C9-2D574CFD8F47}"/>
                </a:ext>
              </a:extLst>
            </p:cNvPr>
            <p:cNvSpPr/>
            <p:nvPr/>
          </p:nvSpPr>
          <p:spPr>
            <a:xfrm>
              <a:off x="5374432" y="5641859"/>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2" name="椭圆 91">
              <a:extLst>
                <a:ext uri="{FF2B5EF4-FFF2-40B4-BE49-F238E27FC236}">
                  <a16:creationId xmlns:a16="http://schemas.microsoft.com/office/drawing/2014/main" id="{CBBBC9E9-D27C-4095-9FF4-5588E1A9DFB4}"/>
                </a:ext>
              </a:extLst>
            </p:cNvPr>
            <p:cNvSpPr/>
            <p:nvPr/>
          </p:nvSpPr>
          <p:spPr>
            <a:xfrm>
              <a:off x="5824459" y="589299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3" name="椭圆 92">
              <a:extLst>
                <a:ext uri="{FF2B5EF4-FFF2-40B4-BE49-F238E27FC236}">
                  <a16:creationId xmlns:a16="http://schemas.microsoft.com/office/drawing/2014/main" id="{33017FE4-AC67-4B7F-B282-8213BDEFB931}"/>
                </a:ext>
              </a:extLst>
            </p:cNvPr>
            <p:cNvSpPr/>
            <p:nvPr/>
          </p:nvSpPr>
          <p:spPr>
            <a:xfrm>
              <a:off x="6243891" y="577633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94" name="直接连接符 93">
              <a:extLst>
                <a:ext uri="{FF2B5EF4-FFF2-40B4-BE49-F238E27FC236}">
                  <a16:creationId xmlns:a16="http://schemas.microsoft.com/office/drawing/2014/main" id="{22A48BE7-BA78-4002-8E7C-E4E6F4CEFE41}"/>
                </a:ext>
              </a:extLst>
            </p:cNvPr>
            <p:cNvCxnSpPr>
              <a:stCxn id="88" idx="7"/>
              <a:endCxn id="89" idx="3"/>
            </p:cNvCxnSpPr>
            <p:nvPr/>
          </p:nvCxnSpPr>
          <p:spPr>
            <a:xfrm flipV="1">
              <a:off x="5985554" y="5242175"/>
              <a:ext cx="118289" cy="209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DBA4DD9-744B-4FCE-95AF-E07BD7E651FD}"/>
                </a:ext>
              </a:extLst>
            </p:cNvPr>
            <p:cNvCxnSpPr>
              <a:cxnSpLocks/>
              <a:stCxn id="88" idx="1"/>
              <a:endCxn id="90" idx="5"/>
            </p:cNvCxnSpPr>
            <p:nvPr/>
          </p:nvCxnSpPr>
          <p:spPr>
            <a:xfrm flipH="1" flipV="1">
              <a:off x="5520739" y="5298338"/>
              <a:ext cx="286625" cy="15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A14BC5C-4065-40C3-A8A5-AFFC694197D9}"/>
                </a:ext>
              </a:extLst>
            </p:cNvPr>
            <p:cNvCxnSpPr>
              <a:stCxn id="88" idx="3"/>
              <a:endCxn id="91" idx="6"/>
            </p:cNvCxnSpPr>
            <p:nvPr/>
          </p:nvCxnSpPr>
          <p:spPr>
            <a:xfrm flipH="1">
              <a:off x="5518432" y="5630009"/>
              <a:ext cx="288932" cy="8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8F250E2-0381-4C69-ADB8-3BBDA5D98738}"/>
                </a:ext>
              </a:extLst>
            </p:cNvPr>
            <p:cNvCxnSpPr>
              <a:stCxn id="88" idx="5"/>
              <a:endCxn id="93" idx="1"/>
            </p:cNvCxnSpPr>
            <p:nvPr/>
          </p:nvCxnSpPr>
          <p:spPr>
            <a:xfrm>
              <a:off x="5985554" y="5630009"/>
              <a:ext cx="279425" cy="167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90F9FFB4-0186-484E-9139-391A79654BC8}"/>
                </a:ext>
              </a:extLst>
            </p:cNvPr>
            <p:cNvCxnSpPr>
              <a:stCxn id="88" idx="4"/>
              <a:endCxn id="92" idx="0"/>
            </p:cNvCxnSpPr>
            <p:nvPr/>
          </p:nvCxnSpPr>
          <p:spPr>
            <a:xfrm>
              <a:off x="5896459" y="5666914"/>
              <a:ext cx="0" cy="226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3EB09F3B-D613-4825-B953-7A856DC36A36}"/>
              </a:ext>
            </a:extLst>
          </p:cNvPr>
          <p:cNvSpPr/>
          <p:nvPr/>
        </p:nvSpPr>
        <p:spPr>
          <a:xfrm>
            <a:off x="249113" y="2023582"/>
            <a:ext cx="31130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if</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83" name="矩形 82">
            <a:extLst>
              <a:ext uri="{FF2B5EF4-FFF2-40B4-BE49-F238E27FC236}">
                <a16:creationId xmlns:a16="http://schemas.microsoft.com/office/drawing/2014/main" id="{FFAD2D26-F346-40D5-B942-9994B24C9E52}"/>
              </a:ext>
            </a:extLst>
          </p:cNvPr>
          <p:cNvSpPr/>
          <p:nvPr/>
        </p:nvSpPr>
        <p:spPr>
          <a:xfrm>
            <a:off x="1365017" y="1735812"/>
            <a:ext cx="57259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then</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28" name="文本框 127">
            <a:extLst>
              <a:ext uri="{FF2B5EF4-FFF2-40B4-BE49-F238E27FC236}">
                <a16:creationId xmlns:a16="http://schemas.microsoft.com/office/drawing/2014/main" id="{E6653B9F-6223-44C3-9CB1-E549A9242B6D}"/>
              </a:ext>
            </a:extLst>
          </p:cNvPr>
          <p:cNvSpPr txBox="1"/>
          <p:nvPr/>
        </p:nvSpPr>
        <p:spPr>
          <a:xfrm>
            <a:off x="5719913" y="1047872"/>
            <a:ext cx="1107996" cy="369332"/>
          </a:xfrm>
          <a:prstGeom prst="rect">
            <a:avLst/>
          </a:prstGeom>
          <a:solidFill>
            <a:schemeClr val="accent4">
              <a:lumMod val="40000"/>
              <a:lumOff val="60000"/>
            </a:schemeClr>
          </a:solidFill>
          <a:ln w="12700">
            <a:solidFill>
              <a:schemeClr val="tx1"/>
            </a:solidFill>
          </a:ln>
        </p:spPr>
        <p:txBody>
          <a:bodyPr wrap="none">
            <a:spAutoFit/>
          </a:bodyPr>
          <a:lstStyle>
            <a:defPPr>
              <a:defRPr lang="zh-CN"/>
            </a:defPPr>
            <a:lvl1pPr>
              <a:defRPr sz="1400" kern="100">
                <a:latin typeface="微软雅黑" panose="020B0503020204020204" pitchFamily="34" charset="-122"/>
                <a:ea typeface="微软雅黑" panose="020B0503020204020204" pitchFamily="34"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谓词逻辑</a:t>
            </a:r>
            <a:endPar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29" name="文本框 128">
            <a:extLst>
              <a:ext uri="{FF2B5EF4-FFF2-40B4-BE49-F238E27FC236}">
                <a16:creationId xmlns:a16="http://schemas.microsoft.com/office/drawing/2014/main" id="{D719C5B9-D47B-4432-BC7E-8C979E23F69A}"/>
              </a:ext>
            </a:extLst>
          </p:cNvPr>
          <p:cNvSpPr txBox="1"/>
          <p:nvPr/>
        </p:nvSpPr>
        <p:spPr>
          <a:xfrm>
            <a:off x="7464871" y="1047872"/>
            <a:ext cx="1107996" cy="369332"/>
          </a:xfrm>
          <a:prstGeom prst="rect">
            <a:avLst/>
          </a:prstGeom>
          <a:solidFill>
            <a:schemeClr val="accent4">
              <a:lumMod val="40000"/>
              <a:lumOff val="60000"/>
            </a:schemeClr>
          </a:solidFill>
          <a:ln w="12700">
            <a:solidFill>
              <a:schemeClr val="tx1"/>
            </a:solidFill>
          </a:ln>
        </p:spPr>
        <p:txBody>
          <a:bodyPr wrap="none">
            <a:spAutoFit/>
          </a:bodyPr>
          <a:lstStyle>
            <a:defPPr>
              <a:defRPr lang="zh-CN"/>
            </a:defPPr>
            <a:lvl1pPr>
              <a:defRPr sz="1400" kern="100">
                <a:latin typeface="微软雅黑" panose="020B0503020204020204" pitchFamily="34" charset="-122"/>
                <a:ea typeface="微软雅黑" panose="020B0503020204020204" pitchFamily="34" charset="-122"/>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人工智能</a:t>
            </a:r>
          </a:p>
        </p:txBody>
      </p:sp>
      <p:pic>
        <p:nvPicPr>
          <p:cNvPr id="177" name="Picture 195">
            <a:extLst>
              <a:ext uri="{FF2B5EF4-FFF2-40B4-BE49-F238E27FC236}">
                <a16:creationId xmlns:a16="http://schemas.microsoft.com/office/drawing/2014/main" id="{67F8B1ED-E5ED-4211-AFC6-AA7D159F7462}"/>
              </a:ext>
            </a:extLst>
          </p:cNvPr>
          <p:cNvPicPr>
            <a:picLocks noChangeAspect="1"/>
          </p:cNvPicPr>
          <p:nvPr/>
        </p:nvPicPr>
        <p:blipFill>
          <a:blip r:embed="rId3"/>
          <a:stretch>
            <a:fillRect/>
          </a:stretch>
        </p:blipFill>
        <p:spPr>
          <a:xfrm>
            <a:off x="7215426" y="1707490"/>
            <a:ext cx="1520008" cy="761830"/>
          </a:xfrm>
          <a:prstGeom prst="rect">
            <a:avLst/>
          </a:prstGeom>
        </p:spPr>
      </p:pic>
      <p:grpSp>
        <p:nvGrpSpPr>
          <p:cNvPr id="192" name="组合 191">
            <a:extLst>
              <a:ext uri="{FF2B5EF4-FFF2-40B4-BE49-F238E27FC236}">
                <a16:creationId xmlns:a16="http://schemas.microsoft.com/office/drawing/2014/main" id="{5D7DA8BE-4CE6-45CB-A463-B77D3FD8EE3C}"/>
              </a:ext>
            </a:extLst>
          </p:cNvPr>
          <p:cNvGrpSpPr/>
          <p:nvPr/>
        </p:nvGrpSpPr>
        <p:grpSpPr>
          <a:xfrm>
            <a:off x="5553911" y="1659745"/>
            <a:ext cx="1364409" cy="821107"/>
            <a:chOff x="4646436" y="4076635"/>
            <a:chExt cx="1364409" cy="821107"/>
          </a:xfrm>
        </p:grpSpPr>
        <p:sp>
          <p:nvSpPr>
            <p:cNvPr id="175" name="矩形 174">
              <a:extLst>
                <a:ext uri="{FF2B5EF4-FFF2-40B4-BE49-F238E27FC236}">
                  <a16:creationId xmlns:a16="http://schemas.microsoft.com/office/drawing/2014/main" id="{2440F33C-ABF2-4AD8-8670-B735A8241CDF}"/>
                </a:ext>
              </a:extLst>
            </p:cNvPr>
            <p:cNvSpPr/>
            <p:nvPr/>
          </p:nvSpPr>
          <p:spPr>
            <a:xfrm>
              <a:off x="5256640" y="4753743"/>
              <a:ext cx="144000" cy="14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91" name="组合 190">
              <a:extLst>
                <a:ext uri="{FF2B5EF4-FFF2-40B4-BE49-F238E27FC236}">
                  <a16:creationId xmlns:a16="http://schemas.microsoft.com/office/drawing/2014/main" id="{6F008157-ECC6-4ACF-9559-CD83AAA9C1F8}"/>
                </a:ext>
              </a:extLst>
            </p:cNvPr>
            <p:cNvGrpSpPr/>
            <p:nvPr/>
          </p:nvGrpSpPr>
          <p:grpSpPr>
            <a:xfrm>
              <a:off x="4646436" y="4076635"/>
              <a:ext cx="1364409" cy="338554"/>
              <a:chOff x="4646436" y="4076635"/>
              <a:chExt cx="1364409" cy="338554"/>
            </a:xfrm>
          </p:grpSpPr>
          <p:sp>
            <p:nvSpPr>
              <p:cNvPr id="174" name="矩形 173">
                <a:extLst>
                  <a:ext uri="{FF2B5EF4-FFF2-40B4-BE49-F238E27FC236}">
                    <a16:creationId xmlns:a16="http://schemas.microsoft.com/office/drawing/2014/main" id="{9CA98EE2-8B5C-4666-B3F8-3746E6B203F9}"/>
                  </a:ext>
                </a:extLst>
              </p:cNvPr>
              <p:cNvSpPr/>
              <p:nvPr/>
            </p:nvSpPr>
            <p:spPr>
              <a:xfrm>
                <a:off x="5439471" y="4173913"/>
                <a:ext cx="144000" cy="1439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80" name="文本框 179">
                <a:extLst>
                  <a:ext uri="{FF2B5EF4-FFF2-40B4-BE49-F238E27FC236}">
                    <a16:creationId xmlns:a16="http://schemas.microsoft.com/office/drawing/2014/main" id="{BB3B0D52-D142-44C2-86F8-AB2DA74C25D8}"/>
                  </a:ext>
                </a:extLst>
              </p:cNvPr>
              <p:cNvSpPr txBox="1"/>
              <p:nvPr/>
            </p:nvSpPr>
            <p:spPr>
              <a:xfrm>
                <a:off x="5583745" y="4076635"/>
                <a:ext cx="2904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&amp;</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81" name="文本框 180">
                <a:extLst>
                  <a:ext uri="{FF2B5EF4-FFF2-40B4-BE49-F238E27FC236}">
                    <a16:creationId xmlns:a16="http://schemas.microsoft.com/office/drawing/2014/main" id="{4AB330FB-C25F-46F9-A60F-62814A45E2C4}"/>
                  </a:ext>
                </a:extLst>
              </p:cNvPr>
              <p:cNvSpPr txBox="1"/>
              <p:nvPr/>
            </p:nvSpPr>
            <p:spPr>
              <a:xfrm>
                <a:off x="4646436" y="4076635"/>
                <a:ext cx="12827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关系词</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83" name="矩形 182">
                <a:extLst>
                  <a:ext uri="{FF2B5EF4-FFF2-40B4-BE49-F238E27FC236}">
                    <a16:creationId xmlns:a16="http://schemas.microsoft.com/office/drawing/2014/main" id="{29CA7341-6B19-4ED1-97B5-F71E38B5C5A0}"/>
                  </a:ext>
                </a:extLst>
              </p:cNvPr>
              <p:cNvSpPr/>
              <p:nvPr/>
            </p:nvSpPr>
            <p:spPr>
              <a:xfrm>
                <a:off x="5866845" y="4173913"/>
                <a:ext cx="144000" cy="1439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187" name="箭头: 右 186">
              <a:extLst>
                <a:ext uri="{FF2B5EF4-FFF2-40B4-BE49-F238E27FC236}">
                  <a16:creationId xmlns:a16="http://schemas.microsoft.com/office/drawing/2014/main" id="{55AE2A10-ECDA-4E42-B67A-CCFB8467B8EA}"/>
                </a:ext>
              </a:extLst>
            </p:cNvPr>
            <p:cNvSpPr/>
            <p:nvPr/>
          </p:nvSpPr>
          <p:spPr>
            <a:xfrm rot="5400000">
              <a:off x="5221944" y="4485307"/>
              <a:ext cx="213392" cy="143999"/>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193" name="矩形 28">
            <a:extLst>
              <a:ext uri="{FF2B5EF4-FFF2-40B4-BE49-F238E27FC236}">
                <a16:creationId xmlns:a16="http://schemas.microsoft.com/office/drawing/2014/main" id="{9AB7BE74-D3A8-47A5-BC3D-D6256FAF799B}"/>
              </a:ext>
            </a:extLst>
          </p:cNvPr>
          <p:cNvSpPr/>
          <p:nvPr/>
        </p:nvSpPr>
        <p:spPr>
          <a:xfrm>
            <a:off x="145856" y="2971141"/>
            <a:ext cx="8852351" cy="3556694"/>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endParaRPr>
          </a:p>
        </p:txBody>
      </p:sp>
      <p:sp>
        <p:nvSpPr>
          <p:cNvPr id="194" name="文本框 193">
            <a:extLst>
              <a:ext uri="{FF2B5EF4-FFF2-40B4-BE49-F238E27FC236}">
                <a16:creationId xmlns:a16="http://schemas.microsoft.com/office/drawing/2014/main" id="{990EE268-A040-4301-B97B-9E4CE3503F5D}"/>
              </a:ext>
            </a:extLst>
          </p:cNvPr>
          <p:cNvSpPr txBox="1"/>
          <p:nvPr/>
        </p:nvSpPr>
        <p:spPr>
          <a:xfrm>
            <a:off x="3444582" y="3036076"/>
            <a:ext cx="22567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以知识图谱为示例</a:t>
            </a:r>
            <a:endPar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339" name="组合 338">
            <a:extLst>
              <a:ext uri="{FF2B5EF4-FFF2-40B4-BE49-F238E27FC236}">
                <a16:creationId xmlns:a16="http://schemas.microsoft.com/office/drawing/2014/main" id="{886F473D-3F78-4678-B686-E07164B42C0C}"/>
              </a:ext>
            </a:extLst>
          </p:cNvPr>
          <p:cNvGrpSpPr/>
          <p:nvPr/>
        </p:nvGrpSpPr>
        <p:grpSpPr>
          <a:xfrm>
            <a:off x="201351" y="3062679"/>
            <a:ext cx="1836000" cy="3381861"/>
            <a:chOff x="246616" y="3062679"/>
            <a:chExt cx="1836000" cy="3381861"/>
          </a:xfrm>
        </p:grpSpPr>
        <p:sp>
          <p:nvSpPr>
            <p:cNvPr id="279" name="文本框 278">
              <a:extLst>
                <a:ext uri="{FF2B5EF4-FFF2-40B4-BE49-F238E27FC236}">
                  <a16:creationId xmlns:a16="http://schemas.microsoft.com/office/drawing/2014/main" id="{52AEE4C7-E19F-4C61-AFB5-1BDA146A8F3E}"/>
                </a:ext>
              </a:extLst>
            </p:cNvPr>
            <p:cNvSpPr txBox="1"/>
            <p:nvPr/>
          </p:nvSpPr>
          <p:spPr>
            <a:xfrm>
              <a:off x="246616" y="3506015"/>
              <a:ext cx="1836000" cy="307777"/>
            </a:xfrm>
            <a:prstGeom prst="rect">
              <a:avLst/>
            </a:prstGeom>
            <a:solidFill>
              <a:schemeClr val="bg1"/>
            </a:solidFill>
            <a:ln w="12700">
              <a:solidFill>
                <a:schemeClr val="tx1"/>
              </a:solidFill>
            </a:ln>
          </p:spPr>
          <p:txBody>
            <a:bodyPr wrap="square" rtlCol="0">
              <a:spAutoFit/>
            </a:bodyPr>
            <a:lstStyle>
              <a:defPPr>
                <a:defRPr lang="zh-CN"/>
              </a:defPPr>
              <a:lvl1pPr algn="ctr">
                <a:defRPr>
                  <a:latin typeface="宋体" panose="02010600030101010101" pitchFamily="2" charset="-122"/>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输入展示图谱的命令</a:t>
              </a:r>
            </a:p>
          </p:txBody>
        </p:sp>
        <p:sp>
          <p:nvSpPr>
            <p:cNvPr id="280" name="文本框 279">
              <a:extLst>
                <a:ext uri="{FF2B5EF4-FFF2-40B4-BE49-F238E27FC236}">
                  <a16:creationId xmlns:a16="http://schemas.microsoft.com/office/drawing/2014/main" id="{38E954AC-DD09-475F-B1B0-D06338642EDC}"/>
                </a:ext>
              </a:extLst>
            </p:cNvPr>
            <p:cNvSpPr txBox="1"/>
            <p:nvPr/>
          </p:nvSpPr>
          <p:spPr>
            <a:xfrm>
              <a:off x="246616" y="3969128"/>
              <a:ext cx="1836000" cy="327397"/>
            </a:xfrm>
            <a:prstGeom prst="rect">
              <a:avLst/>
            </a:prstGeom>
            <a:solidFill>
              <a:schemeClr val="bg1"/>
            </a:solidFill>
            <a:ln w="12700">
              <a:solidFill>
                <a:schemeClr val="tx1"/>
              </a:solidFill>
            </a:ln>
          </p:spPr>
          <p:txBody>
            <a:bodyPr wrap="square" rtlCol="0">
              <a:spAutoFit/>
            </a:bodyPr>
            <a:lstStyle>
              <a:defPPr>
                <a:defRPr lang="zh-CN"/>
              </a:defPPr>
              <a:lvl1pPr algn="ctr">
                <a:defRPr>
                  <a:latin typeface="宋体" panose="02010600030101010101" pitchFamily="2" charset="-122"/>
                  <a:ea typeface="宋体" panose="02010600030101010101" pitchFamily="2" charset="-122"/>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获取</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Json</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文件</a:t>
              </a: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81" name="文本框 280">
              <a:extLst>
                <a:ext uri="{FF2B5EF4-FFF2-40B4-BE49-F238E27FC236}">
                  <a16:creationId xmlns:a16="http://schemas.microsoft.com/office/drawing/2014/main" id="{F102C2FB-1319-4643-BAF3-CE7B0CFF9D38}"/>
                </a:ext>
              </a:extLst>
            </p:cNvPr>
            <p:cNvSpPr txBox="1"/>
            <p:nvPr/>
          </p:nvSpPr>
          <p:spPr>
            <a:xfrm>
              <a:off x="246616" y="4451861"/>
              <a:ext cx="1836000" cy="327397"/>
            </a:xfrm>
            <a:prstGeom prst="rect">
              <a:avLst/>
            </a:prstGeom>
            <a:solidFill>
              <a:schemeClr val="bg1"/>
            </a:solidFill>
            <a:ln w="12700">
              <a:solidFill>
                <a:schemeClr val="tx1"/>
              </a:solidFill>
            </a:ln>
          </p:spPr>
          <p:txBody>
            <a:bodyPr wrap="square" rtlCol="0">
              <a:spAutoFit/>
            </a:bodyPr>
            <a:lstStyle>
              <a:defPPr>
                <a:defRPr lang="zh-CN"/>
              </a:defPPr>
              <a:lvl1pPr algn="ctr">
                <a:defRPr>
                  <a:latin typeface="宋体" panose="02010600030101010101" pitchFamily="2" charset="-122"/>
                  <a:ea typeface="宋体" panose="02010600030101010101" pitchFamily="2" charset="-122"/>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Json</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转换成力导向图</a:t>
              </a: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82" name="文本框 281">
              <a:extLst>
                <a:ext uri="{FF2B5EF4-FFF2-40B4-BE49-F238E27FC236}">
                  <a16:creationId xmlns:a16="http://schemas.microsoft.com/office/drawing/2014/main" id="{14D0D787-E568-4EEF-B1DB-35C3D6299442}"/>
                </a:ext>
              </a:extLst>
            </p:cNvPr>
            <p:cNvSpPr txBox="1"/>
            <p:nvPr/>
          </p:nvSpPr>
          <p:spPr>
            <a:xfrm>
              <a:off x="246616" y="4934594"/>
              <a:ext cx="1836000" cy="583878"/>
            </a:xfrm>
            <a:prstGeom prst="rect">
              <a:avLst/>
            </a:prstGeom>
            <a:solidFill>
              <a:schemeClr val="bg1"/>
            </a:solidFill>
            <a:ln w="12700">
              <a:solidFill>
                <a:schemeClr val="tx1"/>
              </a:solidFill>
            </a:ln>
          </p:spPr>
          <p:txBody>
            <a:bodyPr wrap="square" rtlCol="0">
              <a:spAutoFit/>
            </a:bodyPr>
            <a:lstStyle>
              <a:defPPr>
                <a:defRPr lang="zh-CN"/>
              </a:defPPr>
              <a:lvl1pPr algn="ctr">
                <a:defRPr>
                  <a:latin typeface="宋体" panose="02010600030101010101" pitchFamily="2" charset="-122"/>
                  <a:ea typeface="宋体" panose="02010600030101010101" pitchFamily="2" charset="-122"/>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形成节点和关系数据</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并定义箭头和连接边</a:t>
              </a: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83" name="文本框 282">
              <a:extLst>
                <a:ext uri="{FF2B5EF4-FFF2-40B4-BE49-F238E27FC236}">
                  <a16:creationId xmlns:a16="http://schemas.microsoft.com/office/drawing/2014/main" id="{36B87EB4-DB9B-4FC9-93F3-37F45EB84779}"/>
                </a:ext>
              </a:extLst>
            </p:cNvPr>
            <p:cNvSpPr txBox="1"/>
            <p:nvPr/>
          </p:nvSpPr>
          <p:spPr>
            <a:xfrm>
              <a:off x="246616" y="5673808"/>
              <a:ext cx="1836000" cy="327397"/>
            </a:xfrm>
            <a:prstGeom prst="rect">
              <a:avLst/>
            </a:prstGeom>
            <a:solidFill>
              <a:schemeClr val="bg1"/>
            </a:solidFill>
            <a:ln w="12700">
              <a:solidFill>
                <a:schemeClr val="tx1"/>
              </a:solidFill>
            </a:ln>
          </p:spPr>
          <p:txBody>
            <a:bodyPr wrap="square" rtlCol="0">
              <a:spAutoFit/>
            </a:bodyPr>
            <a:lstStyle>
              <a:defPPr>
                <a:defRPr lang="zh-CN"/>
              </a:defPPr>
              <a:lvl1pPr algn="ctr">
                <a:defRPr>
                  <a:latin typeface="宋体" panose="02010600030101010101" pitchFamily="2" charset="-122"/>
                  <a:ea typeface="宋体" panose="02010600030101010101" pitchFamily="2" charset="-122"/>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输出全貌图</a:t>
              </a:r>
              <a:endParaRPr kumimoji="0" lang="zh-CN"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284" name="直接箭头连接符 283">
              <a:extLst>
                <a:ext uri="{FF2B5EF4-FFF2-40B4-BE49-F238E27FC236}">
                  <a16:creationId xmlns:a16="http://schemas.microsoft.com/office/drawing/2014/main" id="{3002E442-FABB-4D74-8A41-B55ABCDAEBA3}"/>
                </a:ext>
              </a:extLst>
            </p:cNvPr>
            <p:cNvCxnSpPr>
              <a:cxnSpLocks/>
              <a:stCxn id="290" idx="2"/>
              <a:endCxn id="279" idx="0"/>
            </p:cNvCxnSpPr>
            <p:nvPr/>
          </p:nvCxnSpPr>
          <p:spPr>
            <a:xfrm>
              <a:off x="1164616" y="3350679"/>
              <a:ext cx="0" cy="15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57850C6B-8961-4444-9F98-87DB645F8B11}"/>
                </a:ext>
              </a:extLst>
            </p:cNvPr>
            <p:cNvCxnSpPr>
              <a:cxnSpLocks/>
              <a:stCxn id="279" idx="2"/>
              <a:endCxn id="280" idx="0"/>
            </p:cNvCxnSpPr>
            <p:nvPr/>
          </p:nvCxnSpPr>
          <p:spPr>
            <a:xfrm>
              <a:off x="1164616" y="3813792"/>
              <a:ext cx="0" cy="15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320F96AF-3C35-40B4-B501-7DCF58A1052C}"/>
                </a:ext>
              </a:extLst>
            </p:cNvPr>
            <p:cNvCxnSpPr>
              <a:cxnSpLocks/>
              <a:stCxn id="280" idx="2"/>
              <a:endCxn id="281" idx="0"/>
            </p:cNvCxnSpPr>
            <p:nvPr/>
          </p:nvCxnSpPr>
          <p:spPr>
            <a:xfrm>
              <a:off x="1164616" y="4296525"/>
              <a:ext cx="0" cy="15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49E99B21-DB02-4CFF-A3B2-1161650C2C9F}"/>
                </a:ext>
              </a:extLst>
            </p:cNvPr>
            <p:cNvCxnSpPr>
              <a:cxnSpLocks/>
              <a:stCxn id="281" idx="2"/>
              <a:endCxn id="282" idx="0"/>
            </p:cNvCxnSpPr>
            <p:nvPr/>
          </p:nvCxnSpPr>
          <p:spPr>
            <a:xfrm>
              <a:off x="1164616" y="4779258"/>
              <a:ext cx="0" cy="15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675D1582-1921-4A6D-BB9E-1AAE062FDE4A}"/>
                </a:ext>
              </a:extLst>
            </p:cNvPr>
            <p:cNvCxnSpPr>
              <a:cxnSpLocks/>
              <a:stCxn id="282" idx="2"/>
              <a:endCxn id="283" idx="0"/>
            </p:cNvCxnSpPr>
            <p:nvPr/>
          </p:nvCxnSpPr>
          <p:spPr>
            <a:xfrm>
              <a:off x="1164616" y="5518472"/>
              <a:ext cx="0" cy="155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52766CED-44DD-4620-85DE-F406FFF11A27}"/>
                </a:ext>
              </a:extLst>
            </p:cNvPr>
            <p:cNvCxnSpPr>
              <a:cxnSpLocks/>
              <a:stCxn id="283" idx="2"/>
              <a:endCxn id="291" idx="0"/>
            </p:cNvCxnSpPr>
            <p:nvPr/>
          </p:nvCxnSpPr>
          <p:spPr>
            <a:xfrm>
              <a:off x="1164616" y="6001205"/>
              <a:ext cx="0" cy="155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0" name="矩形: 圆角 289">
              <a:extLst>
                <a:ext uri="{FF2B5EF4-FFF2-40B4-BE49-F238E27FC236}">
                  <a16:creationId xmlns:a16="http://schemas.microsoft.com/office/drawing/2014/main" id="{0DCFD825-C259-41E8-8E0F-C5F97E5DB6F8}"/>
                </a:ext>
              </a:extLst>
            </p:cNvPr>
            <p:cNvSpPr/>
            <p:nvPr/>
          </p:nvSpPr>
          <p:spPr>
            <a:xfrm>
              <a:off x="749326" y="3062679"/>
              <a:ext cx="830580" cy="28800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开始</a:t>
              </a:r>
            </a:p>
          </p:txBody>
        </p:sp>
        <p:sp>
          <p:nvSpPr>
            <p:cNvPr id="291" name="矩形: 圆角 290">
              <a:extLst>
                <a:ext uri="{FF2B5EF4-FFF2-40B4-BE49-F238E27FC236}">
                  <a16:creationId xmlns:a16="http://schemas.microsoft.com/office/drawing/2014/main" id="{16CB5087-0174-4302-A449-027D7C537CFC}"/>
                </a:ext>
              </a:extLst>
            </p:cNvPr>
            <p:cNvSpPr/>
            <p:nvPr/>
          </p:nvSpPr>
          <p:spPr>
            <a:xfrm>
              <a:off x="749326" y="6156540"/>
              <a:ext cx="830580" cy="28800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结束</a:t>
              </a:r>
            </a:p>
          </p:txBody>
        </p:sp>
      </p:grpSp>
      <p:sp>
        <p:nvSpPr>
          <p:cNvPr id="292" name="箭头: 右 291">
            <a:extLst>
              <a:ext uri="{FF2B5EF4-FFF2-40B4-BE49-F238E27FC236}">
                <a16:creationId xmlns:a16="http://schemas.microsoft.com/office/drawing/2014/main" id="{3FE416D2-5F0B-4977-BDDA-37AFD7AD6004}"/>
              </a:ext>
            </a:extLst>
          </p:cNvPr>
          <p:cNvSpPr/>
          <p:nvPr/>
        </p:nvSpPr>
        <p:spPr>
          <a:xfrm rot="5400000">
            <a:off x="4444916" y="2630806"/>
            <a:ext cx="256113" cy="503069"/>
          </a:xfrm>
          <a:prstGeom prst="right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293" name="组合 292">
            <a:extLst>
              <a:ext uri="{FF2B5EF4-FFF2-40B4-BE49-F238E27FC236}">
                <a16:creationId xmlns:a16="http://schemas.microsoft.com/office/drawing/2014/main" id="{8561B21A-6755-4E27-B50F-928B0B729405}"/>
              </a:ext>
            </a:extLst>
          </p:cNvPr>
          <p:cNvGrpSpPr/>
          <p:nvPr/>
        </p:nvGrpSpPr>
        <p:grpSpPr>
          <a:xfrm>
            <a:off x="4090344" y="3523662"/>
            <a:ext cx="5151374" cy="2766860"/>
            <a:chOff x="4432129" y="2699073"/>
            <a:chExt cx="5151374" cy="2766860"/>
          </a:xfrm>
        </p:grpSpPr>
        <p:sp>
          <p:nvSpPr>
            <p:cNvPr id="294" name="椭圆 293">
              <a:extLst>
                <a:ext uri="{FF2B5EF4-FFF2-40B4-BE49-F238E27FC236}">
                  <a16:creationId xmlns:a16="http://schemas.microsoft.com/office/drawing/2014/main" id="{620B92CF-F1F6-416F-9378-1A219436201D}"/>
                </a:ext>
              </a:extLst>
            </p:cNvPr>
            <p:cNvSpPr/>
            <p:nvPr/>
          </p:nvSpPr>
          <p:spPr>
            <a:xfrm>
              <a:off x="6486749" y="3264116"/>
              <a:ext cx="684000" cy="684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水泵</a:t>
              </a:r>
            </a:p>
          </p:txBody>
        </p:sp>
        <p:sp>
          <p:nvSpPr>
            <p:cNvPr id="295" name="文本框 294">
              <a:extLst>
                <a:ext uri="{FF2B5EF4-FFF2-40B4-BE49-F238E27FC236}">
                  <a16:creationId xmlns:a16="http://schemas.microsoft.com/office/drawing/2014/main" id="{4B73C80B-F5CB-4B2A-AC48-90B1C9583836}"/>
                </a:ext>
              </a:extLst>
            </p:cNvPr>
            <p:cNvSpPr txBox="1"/>
            <p:nvPr/>
          </p:nvSpPr>
          <p:spPr>
            <a:xfrm>
              <a:off x="5663722" y="3090686"/>
              <a:ext cx="9235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故障</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结果</a:t>
              </a:r>
            </a:p>
          </p:txBody>
        </p:sp>
        <p:sp>
          <p:nvSpPr>
            <p:cNvPr id="296" name="椭圆 295">
              <a:extLst>
                <a:ext uri="{FF2B5EF4-FFF2-40B4-BE49-F238E27FC236}">
                  <a16:creationId xmlns:a16="http://schemas.microsoft.com/office/drawing/2014/main" id="{4E1F7DCF-7F1B-4CE0-8FB2-BF6F9BD77548}"/>
                </a:ext>
              </a:extLst>
            </p:cNvPr>
            <p:cNvSpPr/>
            <p:nvPr/>
          </p:nvSpPr>
          <p:spPr>
            <a:xfrm>
              <a:off x="5320395" y="3621438"/>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97" name="文本框 296">
              <a:extLst>
                <a:ext uri="{FF2B5EF4-FFF2-40B4-BE49-F238E27FC236}">
                  <a16:creationId xmlns:a16="http://schemas.microsoft.com/office/drawing/2014/main" id="{09F4DAA9-546E-4B2E-8DD1-E1295C1748C5}"/>
                </a:ext>
              </a:extLst>
            </p:cNvPr>
            <p:cNvSpPr txBox="1"/>
            <p:nvPr/>
          </p:nvSpPr>
          <p:spPr>
            <a:xfrm>
              <a:off x="5201950" y="3701828"/>
              <a:ext cx="9235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运转</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不上水</a:t>
              </a:r>
            </a:p>
          </p:txBody>
        </p:sp>
        <p:sp>
          <p:nvSpPr>
            <p:cNvPr id="298" name="椭圆 297">
              <a:extLst>
                <a:ext uri="{FF2B5EF4-FFF2-40B4-BE49-F238E27FC236}">
                  <a16:creationId xmlns:a16="http://schemas.microsoft.com/office/drawing/2014/main" id="{22D9181D-7B07-4B2D-9A36-FFE2B485FF17}"/>
                </a:ext>
              </a:extLst>
            </p:cNvPr>
            <p:cNvSpPr/>
            <p:nvPr/>
          </p:nvSpPr>
          <p:spPr>
            <a:xfrm>
              <a:off x="6728580" y="4604400"/>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99" name="文本框 298">
              <a:extLst>
                <a:ext uri="{FF2B5EF4-FFF2-40B4-BE49-F238E27FC236}">
                  <a16:creationId xmlns:a16="http://schemas.microsoft.com/office/drawing/2014/main" id="{738435FE-3833-4C44-82EE-AF4A5BED07E2}"/>
                </a:ext>
              </a:extLst>
            </p:cNvPr>
            <p:cNvSpPr txBox="1"/>
            <p:nvPr/>
          </p:nvSpPr>
          <p:spPr>
            <a:xfrm>
              <a:off x="6561189" y="4680362"/>
              <a:ext cx="1017742"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2019</a:t>
              </a:r>
              <a:r>
                <a:rPr kumimoji="0" lang="zh-CN"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年</a:t>
              </a:r>
              <a:endParaRPr kumimoji="0" lang="en-US" altLang="zh-CN"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6</a:t>
              </a:r>
              <a:r>
                <a:rPr kumimoji="0" lang="zh-CN"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月</a:t>
              </a:r>
              <a:r>
                <a:rPr kumimoji="0" lang="en-US" altLang="zh-CN"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14</a:t>
              </a:r>
              <a:r>
                <a:rPr kumimoji="0" lang="zh-CN"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日</a:t>
              </a:r>
            </a:p>
          </p:txBody>
        </p:sp>
        <p:sp>
          <p:nvSpPr>
            <p:cNvPr id="300" name="椭圆 299">
              <a:extLst>
                <a:ext uri="{FF2B5EF4-FFF2-40B4-BE49-F238E27FC236}">
                  <a16:creationId xmlns:a16="http://schemas.microsoft.com/office/drawing/2014/main" id="{A554336B-F57E-4D4E-A7EE-F9BC3024D7AE}"/>
                </a:ext>
              </a:extLst>
            </p:cNvPr>
            <p:cNvSpPr/>
            <p:nvPr/>
          </p:nvSpPr>
          <p:spPr>
            <a:xfrm>
              <a:off x="4452557" y="2902189"/>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杨某</a:t>
              </a:r>
            </a:p>
          </p:txBody>
        </p:sp>
        <p:sp>
          <p:nvSpPr>
            <p:cNvPr id="301" name="椭圆 300">
              <a:extLst>
                <a:ext uri="{FF2B5EF4-FFF2-40B4-BE49-F238E27FC236}">
                  <a16:creationId xmlns:a16="http://schemas.microsoft.com/office/drawing/2014/main" id="{F664B313-9F5A-445B-B0AA-B632D3AFD035}"/>
                </a:ext>
              </a:extLst>
            </p:cNvPr>
            <p:cNvSpPr/>
            <p:nvPr/>
          </p:nvSpPr>
          <p:spPr>
            <a:xfrm>
              <a:off x="7569875" y="2699073"/>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02" name="文本框 301">
              <a:extLst>
                <a:ext uri="{FF2B5EF4-FFF2-40B4-BE49-F238E27FC236}">
                  <a16:creationId xmlns:a16="http://schemas.microsoft.com/office/drawing/2014/main" id="{67E2F7A1-E0C7-4922-82B0-79BE521A5EE8}"/>
                </a:ext>
              </a:extLst>
            </p:cNvPr>
            <p:cNvSpPr txBox="1"/>
            <p:nvPr/>
          </p:nvSpPr>
          <p:spPr>
            <a:xfrm>
              <a:off x="6878935" y="2875970"/>
              <a:ext cx="9235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故障</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描述</a:t>
              </a:r>
            </a:p>
          </p:txBody>
        </p:sp>
        <p:sp>
          <p:nvSpPr>
            <p:cNvPr id="303" name="文本框 302">
              <a:extLst>
                <a:ext uri="{FF2B5EF4-FFF2-40B4-BE49-F238E27FC236}">
                  <a16:creationId xmlns:a16="http://schemas.microsoft.com/office/drawing/2014/main" id="{EFB9075F-EB8F-4D0E-A509-D1928DAFE66D}"/>
                </a:ext>
              </a:extLst>
            </p:cNvPr>
            <p:cNvSpPr txBox="1"/>
            <p:nvPr/>
          </p:nvSpPr>
          <p:spPr>
            <a:xfrm>
              <a:off x="7532425" y="2779371"/>
              <a:ext cx="74654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出口压力不升</a:t>
              </a:r>
            </a:p>
          </p:txBody>
        </p:sp>
        <p:sp>
          <p:nvSpPr>
            <p:cNvPr id="304" name="文本框 303">
              <a:extLst>
                <a:ext uri="{FF2B5EF4-FFF2-40B4-BE49-F238E27FC236}">
                  <a16:creationId xmlns:a16="http://schemas.microsoft.com/office/drawing/2014/main" id="{3717EF77-3B14-4987-9066-3432F5A774A0}"/>
                </a:ext>
              </a:extLst>
            </p:cNvPr>
            <p:cNvSpPr txBox="1"/>
            <p:nvPr/>
          </p:nvSpPr>
          <p:spPr>
            <a:xfrm>
              <a:off x="5002591" y="3282527"/>
              <a:ext cx="864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发现人</a:t>
              </a:r>
            </a:p>
          </p:txBody>
        </p:sp>
        <p:sp>
          <p:nvSpPr>
            <p:cNvPr id="305" name="文本框 304">
              <a:extLst>
                <a:ext uri="{FF2B5EF4-FFF2-40B4-BE49-F238E27FC236}">
                  <a16:creationId xmlns:a16="http://schemas.microsoft.com/office/drawing/2014/main" id="{0E055B8F-5419-495F-9FD5-F94146CE7EAC}"/>
                </a:ext>
              </a:extLst>
            </p:cNvPr>
            <p:cNvSpPr txBox="1"/>
            <p:nvPr/>
          </p:nvSpPr>
          <p:spPr>
            <a:xfrm>
              <a:off x="6100381" y="3979870"/>
              <a:ext cx="76029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发现</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时间</a:t>
              </a:r>
            </a:p>
          </p:txBody>
        </p:sp>
        <p:sp>
          <p:nvSpPr>
            <p:cNvPr id="306" name="椭圆 305">
              <a:extLst>
                <a:ext uri="{FF2B5EF4-FFF2-40B4-BE49-F238E27FC236}">
                  <a16:creationId xmlns:a16="http://schemas.microsoft.com/office/drawing/2014/main" id="{C6CDFCA0-8ECE-4092-88D8-9AE62BDEF712}"/>
                </a:ext>
              </a:extLst>
            </p:cNvPr>
            <p:cNvSpPr/>
            <p:nvPr/>
          </p:nvSpPr>
          <p:spPr>
            <a:xfrm>
              <a:off x="7702434" y="4290500"/>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07" name="文本框 306">
              <a:extLst>
                <a:ext uri="{FF2B5EF4-FFF2-40B4-BE49-F238E27FC236}">
                  <a16:creationId xmlns:a16="http://schemas.microsoft.com/office/drawing/2014/main" id="{7899D5D9-9E93-46C4-97BF-1B1BBB0B5727}"/>
                </a:ext>
              </a:extLst>
            </p:cNvPr>
            <p:cNvSpPr txBox="1"/>
            <p:nvPr/>
          </p:nvSpPr>
          <p:spPr>
            <a:xfrm>
              <a:off x="7714873" y="4370890"/>
              <a:ext cx="65761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拆解底阀</a:t>
              </a:r>
            </a:p>
          </p:txBody>
        </p:sp>
        <p:sp>
          <p:nvSpPr>
            <p:cNvPr id="308" name="文本框 307">
              <a:extLst>
                <a:ext uri="{FF2B5EF4-FFF2-40B4-BE49-F238E27FC236}">
                  <a16:creationId xmlns:a16="http://schemas.microsoft.com/office/drawing/2014/main" id="{0311E0CD-068E-41B0-8D84-F217A861E293}"/>
                </a:ext>
              </a:extLst>
            </p:cNvPr>
            <p:cNvSpPr txBox="1"/>
            <p:nvPr/>
          </p:nvSpPr>
          <p:spPr>
            <a:xfrm>
              <a:off x="7147659" y="3719301"/>
              <a:ext cx="76029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检查</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方式</a:t>
              </a:r>
            </a:p>
          </p:txBody>
        </p:sp>
        <p:sp>
          <p:nvSpPr>
            <p:cNvPr id="309" name="文本框 308">
              <a:extLst>
                <a:ext uri="{FF2B5EF4-FFF2-40B4-BE49-F238E27FC236}">
                  <a16:creationId xmlns:a16="http://schemas.microsoft.com/office/drawing/2014/main" id="{C4D79F8B-904D-4D58-B521-1FF5E095EF56}"/>
                </a:ext>
              </a:extLst>
            </p:cNvPr>
            <p:cNvSpPr txBox="1"/>
            <p:nvPr/>
          </p:nvSpPr>
          <p:spPr>
            <a:xfrm>
              <a:off x="8119771" y="3080689"/>
              <a:ext cx="6193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原因</a:t>
              </a:r>
            </a:p>
          </p:txBody>
        </p:sp>
        <p:sp>
          <p:nvSpPr>
            <p:cNvPr id="310" name="椭圆 309">
              <a:extLst>
                <a:ext uri="{FF2B5EF4-FFF2-40B4-BE49-F238E27FC236}">
                  <a16:creationId xmlns:a16="http://schemas.microsoft.com/office/drawing/2014/main" id="{3BE8FDF1-18C4-4041-A8FE-493546043461}"/>
                </a:ext>
              </a:extLst>
            </p:cNvPr>
            <p:cNvSpPr/>
            <p:nvPr/>
          </p:nvSpPr>
          <p:spPr>
            <a:xfrm>
              <a:off x="8601918" y="3120411"/>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11" name="文本框 310">
              <a:extLst>
                <a:ext uri="{FF2B5EF4-FFF2-40B4-BE49-F238E27FC236}">
                  <a16:creationId xmlns:a16="http://schemas.microsoft.com/office/drawing/2014/main" id="{38D96C3D-E2AA-4143-92F1-16C19E7482CB}"/>
                </a:ext>
              </a:extLst>
            </p:cNvPr>
            <p:cNvSpPr txBox="1"/>
            <p:nvPr/>
          </p:nvSpPr>
          <p:spPr>
            <a:xfrm>
              <a:off x="8588450" y="3193924"/>
              <a:ext cx="74654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底阀无法密封</a:t>
              </a:r>
            </a:p>
          </p:txBody>
        </p:sp>
        <p:sp>
          <p:nvSpPr>
            <p:cNvPr id="312" name="椭圆 311">
              <a:extLst>
                <a:ext uri="{FF2B5EF4-FFF2-40B4-BE49-F238E27FC236}">
                  <a16:creationId xmlns:a16="http://schemas.microsoft.com/office/drawing/2014/main" id="{7FBE5D1E-EF30-48F0-8FF1-1FC7DD8F0539}"/>
                </a:ext>
              </a:extLst>
            </p:cNvPr>
            <p:cNvSpPr/>
            <p:nvPr/>
          </p:nvSpPr>
          <p:spPr>
            <a:xfrm>
              <a:off x="8529696" y="4529922"/>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13" name="文本框 312">
              <a:extLst>
                <a:ext uri="{FF2B5EF4-FFF2-40B4-BE49-F238E27FC236}">
                  <a16:creationId xmlns:a16="http://schemas.microsoft.com/office/drawing/2014/main" id="{65C439B3-24C8-4D9A-9832-1E63ADDB581D}"/>
                </a:ext>
              </a:extLst>
            </p:cNvPr>
            <p:cNvSpPr txBox="1"/>
            <p:nvPr/>
          </p:nvSpPr>
          <p:spPr>
            <a:xfrm>
              <a:off x="8498423" y="4613981"/>
              <a:ext cx="74654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水中</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杂质</a:t>
              </a:r>
            </a:p>
          </p:txBody>
        </p:sp>
        <p:sp>
          <p:nvSpPr>
            <p:cNvPr id="314" name="文本框 313">
              <a:extLst>
                <a:ext uri="{FF2B5EF4-FFF2-40B4-BE49-F238E27FC236}">
                  <a16:creationId xmlns:a16="http://schemas.microsoft.com/office/drawing/2014/main" id="{E2D94771-3370-453B-9317-D19C2F400E48}"/>
                </a:ext>
              </a:extLst>
            </p:cNvPr>
            <p:cNvSpPr txBox="1"/>
            <p:nvPr/>
          </p:nvSpPr>
          <p:spPr>
            <a:xfrm>
              <a:off x="8659959" y="4044147"/>
              <a:ext cx="9235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原因</a:t>
              </a:r>
            </a:p>
          </p:txBody>
        </p:sp>
        <p:sp>
          <p:nvSpPr>
            <p:cNvPr id="315" name="椭圆 314">
              <a:extLst>
                <a:ext uri="{FF2B5EF4-FFF2-40B4-BE49-F238E27FC236}">
                  <a16:creationId xmlns:a16="http://schemas.microsoft.com/office/drawing/2014/main" id="{6C66BF34-BE93-42CD-967B-264D714854DD}"/>
                </a:ext>
              </a:extLst>
            </p:cNvPr>
            <p:cNvSpPr/>
            <p:nvPr/>
          </p:nvSpPr>
          <p:spPr>
            <a:xfrm>
              <a:off x="4432129" y="4435723"/>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16" name="文本框 315">
              <a:extLst>
                <a:ext uri="{FF2B5EF4-FFF2-40B4-BE49-F238E27FC236}">
                  <a16:creationId xmlns:a16="http://schemas.microsoft.com/office/drawing/2014/main" id="{676F0509-FBF2-4DDD-AAFC-C79C67C3C413}"/>
                </a:ext>
              </a:extLst>
            </p:cNvPr>
            <p:cNvSpPr txBox="1"/>
            <p:nvPr/>
          </p:nvSpPr>
          <p:spPr>
            <a:xfrm>
              <a:off x="4473139" y="4514605"/>
              <a:ext cx="589445"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更换水体</a:t>
              </a:r>
            </a:p>
          </p:txBody>
        </p:sp>
        <p:sp>
          <p:nvSpPr>
            <p:cNvPr id="317" name="文本框 316">
              <a:extLst>
                <a:ext uri="{FF2B5EF4-FFF2-40B4-BE49-F238E27FC236}">
                  <a16:creationId xmlns:a16="http://schemas.microsoft.com/office/drawing/2014/main" id="{4264C8F0-1D2D-4394-9C1F-DE5DAB9E44FB}"/>
                </a:ext>
              </a:extLst>
            </p:cNvPr>
            <p:cNvSpPr txBox="1"/>
            <p:nvPr/>
          </p:nvSpPr>
          <p:spPr>
            <a:xfrm>
              <a:off x="5190777" y="4363178"/>
              <a:ext cx="7585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措施</a:t>
              </a:r>
            </a:p>
          </p:txBody>
        </p:sp>
        <p:sp>
          <p:nvSpPr>
            <p:cNvPr id="318" name="椭圆 317">
              <a:extLst>
                <a:ext uri="{FF2B5EF4-FFF2-40B4-BE49-F238E27FC236}">
                  <a16:creationId xmlns:a16="http://schemas.microsoft.com/office/drawing/2014/main" id="{F60DD11A-FF1E-4FED-82BA-C45CB879E279}"/>
                </a:ext>
              </a:extLst>
            </p:cNvPr>
            <p:cNvSpPr/>
            <p:nvPr/>
          </p:nvSpPr>
          <p:spPr>
            <a:xfrm>
              <a:off x="5637466" y="4781933"/>
              <a:ext cx="684000" cy="68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19" name="文本框 318">
              <a:extLst>
                <a:ext uri="{FF2B5EF4-FFF2-40B4-BE49-F238E27FC236}">
                  <a16:creationId xmlns:a16="http://schemas.microsoft.com/office/drawing/2014/main" id="{609A60E9-51E8-4DA1-B9A1-E4F112828E13}"/>
                </a:ext>
              </a:extLst>
            </p:cNvPr>
            <p:cNvSpPr txBox="1"/>
            <p:nvPr/>
          </p:nvSpPr>
          <p:spPr>
            <a:xfrm>
              <a:off x="5595596" y="4881835"/>
              <a:ext cx="76774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清除阀门杂质</a:t>
              </a:r>
            </a:p>
          </p:txBody>
        </p:sp>
        <p:cxnSp>
          <p:nvCxnSpPr>
            <p:cNvPr id="320" name="直接连接符 319">
              <a:extLst>
                <a:ext uri="{FF2B5EF4-FFF2-40B4-BE49-F238E27FC236}">
                  <a16:creationId xmlns:a16="http://schemas.microsoft.com/office/drawing/2014/main" id="{B67F2BB1-B70F-411F-BB2B-63E2F0D0198C}"/>
                </a:ext>
              </a:extLst>
            </p:cNvPr>
            <p:cNvCxnSpPr>
              <a:cxnSpLocks/>
              <a:stCxn id="294" idx="6"/>
              <a:endCxn id="301" idx="3"/>
            </p:cNvCxnSpPr>
            <p:nvPr/>
          </p:nvCxnSpPr>
          <p:spPr>
            <a:xfrm flipV="1">
              <a:off x="7170749" y="3282904"/>
              <a:ext cx="499295" cy="32321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D161E000-9F71-429B-983E-1560B4596571}"/>
                </a:ext>
              </a:extLst>
            </p:cNvPr>
            <p:cNvCxnSpPr>
              <a:cxnSpLocks/>
              <a:stCxn id="294" idx="5"/>
              <a:endCxn id="307" idx="1"/>
            </p:cNvCxnSpPr>
            <p:nvPr/>
          </p:nvCxnSpPr>
          <p:spPr>
            <a:xfrm>
              <a:off x="7070580" y="3847947"/>
              <a:ext cx="644293" cy="784553"/>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25B67516-15AD-4E54-A230-676DC5811658}"/>
                </a:ext>
              </a:extLst>
            </p:cNvPr>
            <p:cNvCxnSpPr>
              <a:cxnSpLocks/>
              <a:stCxn id="301" idx="5"/>
              <a:endCxn id="310" idx="2"/>
            </p:cNvCxnSpPr>
            <p:nvPr/>
          </p:nvCxnSpPr>
          <p:spPr>
            <a:xfrm>
              <a:off x="8153706" y="3282904"/>
              <a:ext cx="448212" cy="179507"/>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288545CF-E9CB-4F36-8E11-F04B032462C8}"/>
                </a:ext>
              </a:extLst>
            </p:cNvPr>
            <p:cNvCxnSpPr>
              <a:cxnSpLocks/>
              <a:stCxn id="310" idx="4"/>
              <a:endCxn id="312" idx="0"/>
            </p:cNvCxnSpPr>
            <p:nvPr/>
          </p:nvCxnSpPr>
          <p:spPr>
            <a:xfrm flipH="1">
              <a:off x="8871696" y="3804411"/>
              <a:ext cx="72222" cy="72551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36A19DF7-0473-49DF-B8F3-70B8FA6F6A44}"/>
                </a:ext>
              </a:extLst>
            </p:cNvPr>
            <p:cNvCxnSpPr>
              <a:cxnSpLocks/>
              <a:stCxn id="296" idx="5"/>
              <a:endCxn id="298" idx="1"/>
            </p:cNvCxnSpPr>
            <p:nvPr/>
          </p:nvCxnSpPr>
          <p:spPr>
            <a:xfrm>
              <a:off x="5904226" y="4205269"/>
              <a:ext cx="924523" cy="49930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BA661298-1DBB-4382-9970-5C6EEA775979}"/>
                </a:ext>
              </a:extLst>
            </p:cNvPr>
            <p:cNvCxnSpPr>
              <a:cxnSpLocks/>
              <a:stCxn id="296" idx="1"/>
              <a:endCxn id="300" idx="5"/>
            </p:cNvCxnSpPr>
            <p:nvPr/>
          </p:nvCxnSpPr>
          <p:spPr>
            <a:xfrm flipH="1" flipV="1">
              <a:off x="5036388" y="3486020"/>
              <a:ext cx="384176" cy="235587"/>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007CDDF4-2BA6-4522-9B70-00423BB4AEC2}"/>
                </a:ext>
              </a:extLst>
            </p:cNvPr>
            <p:cNvCxnSpPr>
              <a:cxnSpLocks/>
              <a:stCxn id="296" idx="3"/>
              <a:endCxn id="315" idx="7"/>
            </p:cNvCxnSpPr>
            <p:nvPr/>
          </p:nvCxnSpPr>
          <p:spPr>
            <a:xfrm flipH="1">
              <a:off x="5015960" y="4205269"/>
              <a:ext cx="404604" cy="330623"/>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25D03767-DE96-4D9C-BB39-051EAE14FFFA}"/>
                </a:ext>
              </a:extLst>
            </p:cNvPr>
            <p:cNvCxnSpPr>
              <a:cxnSpLocks/>
              <a:stCxn id="296" idx="4"/>
              <a:endCxn id="318" idx="0"/>
            </p:cNvCxnSpPr>
            <p:nvPr/>
          </p:nvCxnSpPr>
          <p:spPr>
            <a:xfrm>
              <a:off x="5662395" y="4305438"/>
              <a:ext cx="317071" cy="476495"/>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28" name="文本框 327">
              <a:extLst>
                <a:ext uri="{FF2B5EF4-FFF2-40B4-BE49-F238E27FC236}">
                  <a16:creationId xmlns:a16="http://schemas.microsoft.com/office/drawing/2014/main" id="{4443F16E-F057-49DD-92CF-D8C1C6D1D87D}"/>
                </a:ext>
              </a:extLst>
            </p:cNvPr>
            <p:cNvSpPr txBox="1"/>
            <p:nvPr/>
          </p:nvSpPr>
          <p:spPr>
            <a:xfrm>
              <a:off x="4682591" y="4055604"/>
              <a:ext cx="75858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措施</a:t>
              </a:r>
            </a:p>
          </p:txBody>
        </p:sp>
        <p:cxnSp>
          <p:nvCxnSpPr>
            <p:cNvPr id="329" name="直接连接符 328">
              <a:extLst>
                <a:ext uri="{FF2B5EF4-FFF2-40B4-BE49-F238E27FC236}">
                  <a16:creationId xmlns:a16="http://schemas.microsoft.com/office/drawing/2014/main" id="{C6FA07BC-E577-432B-A976-422F786133BF}"/>
                </a:ext>
              </a:extLst>
            </p:cNvPr>
            <p:cNvCxnSpPr>
              <a:cxnSpLocks/>
              <a:endCxn id="296" idx="7"/>
            </p:cNvCxnSpPr>
            <p:nvPr/>
          </p:nvCxnSpPr>
          <p:spPr>
            <a:xfrm flipH="1">
              <a:off x="5904226" y="3596160"/>
              <a:ext cx="576000" cy="125447"/>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338" name="箭头: 右 337">
            <a:extLst>
              <a:ext uri="{FF2B5EF4-FFF2-40B4-BE49-F238E27FC236}">
                <a16:creationId xmlns:a16="http://schemas.microsoft.com/office/drawing/2014/main" id="{3474D200-B05B-4455-8581-E8A225777646}"/>
              </a:ext>
            </a:extLst>
          </p:cNvPr>
          <p:cNvSpPr/>
          <p:nvPr/>
        </p:nvSpPr>
        <p:spPr>
          <a:xfrm>
            <a:off x="2079800" y="4502075"/>
            <a:ext cx="128064" cy="503069"/>
          </a:xfrm>
          <a:prstGeom prst="right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41" name="箭头: 右 340">
            <a:extLst>
              <a:ext uri="{FF2B5EF4-FFF2-40B4-BE49-F238E27FC236}">
                <a16:creationId xmlns:a16="http://schemas.microsoft.com/office/drawing/2014/main" id="{8E2DA450-C6D1-4611-B0D0-1F75067B2B07}"/>
              </a:ext>
            </a:extLst>
          </p:cNvPr>
          <p:cNvSpPr/>
          <p:nvPr/>
        </p:nvSpPr>
        <p:spPr>
          <a:xfrm>
            <a:off x="4003440" y="4502075"/>
            <a:ext cx="128064" cy="503069"/>
          </a:xfrm>
          <a:prstGeom prst="right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350" name="组合 349">
            <a:extLst>
              <a:ext uri="{FF2B5EF4-FFF2-40B4-BE49-F238E27FC236}">
                <a16:creationId xmlns:a16="http://schemas.microsoft.com/office/drawing/2014/main" id="{812F28DE-01AD-4180-B743-679E7F94927C}"/>
              </a:ext>
            </a:extLst>
          </p:cNvPr>
          <p:cNvGrpSpPr/>
          <p:nvPr/>
        </p:nvGrpSpPr>
        <p:grpSpPr>
          <a:xfrm>
            <a:off x="2250313" y="4128035"/>
            <a:ext cx="1710677" cy="1251149"/>
            <a:chOff x="2297115" y="4568943"/>
            <a:chExt cx="1710677" cy="1251149"/>
          </a:xfrm>
        </p:grpSpPr>
        <p:sp>
          <p:nvSpPr>
            <p:cNvPr id="340" name="文本框 339">
              <a:extLst>
                <a:ext uri="{FF2B5EF4-FFF2-40B4-BE49-F238E27FC236}">
                  <a16:creationId xmlns:a16="http://schemas.microsoft.com/office/drawing/2014/main" id="{50C5EC31-1B4E-4561-A412-45056635A911}"/>
                </a:ext>
              </a:extLst>
            </p:cNvPr>
            <p:cNvSpPr txBox="1"/>
            <p:nvPr/>
          </p:nvSpPr>
          <p:spPr>
            <a:xfrm>
              <a:off x="2298612" y="4568943"/>
              <a:ext cx="1709180" cy="369332"/>
            </a:xfrm>
            <a:prstGeom prst="rect">
              <a:avLst/>
            </a:prstGeom>
            <a:solidFill>
              <a:schemeClr val="accent4">
                <a:lumMod val="20000"/>
                <a:lumOff val="80000"/>
              </a:schemeClr>
            </a:solid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录入模板</a:t>
              </a:r>
            </a:p>
          </p:txBody>
        </p:sp>
        <p:sp>
          <p:nvSpPr>
            <p:cNvPr id="342" name="文本框 341">
              <a:extLst>
                <a:ext uri="{FF2B5EF4-FFF2-40B4-BE49-F238E27FC236}">
                  <a16:creationId xmlns:a16="http://schemas.microsoft.com/office/drawing/2014/main" id="{6D3D007F-5473-4855-8CEA-5CBEA2619CCF}"/>
                </a:ext>
              </a:extLst>
            </p:cNvPr>
            <p:cNvSpPr txBox="1"/>
            <p:nvPr/>
          </p:nvSpPr>
          <p:spPr>
            <a:xfrm>
              <a:off x="2297115" y="4918627"/>
              <a:ext cx="1710677" cy="901465"/>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实体</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关系</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实体</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或</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实体</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属性</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属性值</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Tree>
    <p:extLst>
      <p:ext uri="{BB962C8B-B14F-4D97-AF65-F5344CB8AC3E}">
        <p14:creationId xmlns:p14="http://schemas.microsoft.com/office/powerpoint/2010/main" val="21776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wipe(up)">
                                      <p:cBhvr>
                                        <p:cTn id="7" dur="500"/>
                                        <p:tgtEl>
                                          <p:spTgt spid="2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wipe(up)">
                                      <p:cBhvr>
                                        <p:cTn id="12" dur="5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1"/>
                                        </p:tgtEl>
                                        <p:attrNameLst>
                                          <p:attrName>style.visibility</p:attrName>
                                        </p:attrNameLst>
                                      </p:cBhvr>
                                      <p:to>
                                        <p:strVal val="visible"/>
                                      </p:to>
                                    </p:set>
                                    <p:animEffect transition="in" filter="wipe(up)">
                                      <p:cBhvr>
                                        <p:cTn id="17"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38" grpId="0" animBg="1"/>
      <p:bldP spid="3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4</a:t>
            </a:r>
            <a:r>
              <a:rPr lang="zh-CN" altLang="en-US" dirty="0"/>
              <a:t>、模型存储规范</a:t>
            </a:r>
          </a:p>
        </p:txBody>
      </p:sp>
      <p:sp>
        <p:nvSpPr>
          <p:cNvPr id="67" name="TextBox 13">
            <a:extLst>
              <a:ext uri="{FF2B5EF4-FFF2-40B4-BE49-F238E27FC236}">
                <a16:creationId xmlns:a16="http://schemas.microsoft.com/office/drawing/2014/main" id="{2C7FD602-F5C4-430E-8E8E-BBDA58063F08}"/>
              </a:ext>
            </a:extLst>
          </p:cNvPr>
          <p:cNvSpPr txBox="1"/>
          <p:nvPr/>
        </p:nvSpPr>
        <p:spPr>
          <a:xfrm>
            <a:off x="374701" y="771882"/>
            <a:ext cx="218711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图知识的存储</a:t>
            </a:r>
          </a:p>
        </p:txBody>
      </p:sp>
      <p:sp>
        <p:nvSpPr>
          <p:cNvPr id="143" name="矩形 142">
            <a:extLst>
              <a:ext uri="{FF2B5EF4-FFF2-40B4-BE49-F238E27FC236}">
                <a16:creationId xmlns:a16="http://schemas.microsoft.com/office/drawing/2014/main" id="{4113305B-335D-45CC-A856-ACE45F67A9F4}"/>
              </a:ext>
            </a:extLst>
          </p:cNvPr>
          <p:cNvSpPr/>
          <p:nvPr/>
        </p:nvSpPr>
        <p:spPr>
          <a:xfrm>
            <a:off x="374701" y="1580495"/>
            <a:ext cx="2187109" cy="7200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图知识的逻辑结构</a:t>
            </a:r>
          </a:p>
        </p:txBody>
      </p:sp>
      <p:sp>
        <p:nvSpPr>
          <p:cNvPr id="144" name="矩形 143">
            <a:extLst>
              <a:ext uri="{FF2B5EF4-FFF2-40B4-BE49-F238E27FC236}">
                <a16:creationId xmlns:a16="http://schemas.microsoft.com/office/drawing/2014/main" id="{2BD6BF1E-5791-4A62-93E5-98F69E2D908A}"/>
              </a:ext>
            </a:extLst>
          </p:cNvPr>
          <p:cNvSpPr/>
          <p:nvPr/>
        </p:nvSpPr>
        <p:spPr>
          <a:xfrm>
            <a:off x="374701" y="2719814"/>
            <a:ext cx="3294329" cy="54863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可使用图数据库</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Neo4j</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Rectangle 2">
            <a:extLst>
              <a:ext uri="{FF2B5EF4-FFF2-40B4-BE49-F238E27FC236}">
                <a16:creationId xmlns:a16="http://schemas.microsoft.com/office/drawing/2014/main" id="{168B685F-13F0-4B50-B844-9E84C48F5D82}"/>
              </a:ext>
            </a:extLst>
          </p:cNvPr>
          <p:cNvSpPr>
            <a:spLocks noChangeArrowheads="1"/>
          </p:cNvSpPr>
          <p:nvPr/>
        </p:nvSpPr>
        <p:spPr bwMode="auto">
          <a:xfrm>
            <a:off x="3989070" y="24199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3" name="对象 2">
            <a:extLst>
              <a:ext uri="{FF2B5EF4-FFF2-40B4-BE49-F238E27FC236}">
                <a16:creationId xmlns:a16="http://schemas.microsoft.com/office/drawing/2014/main" id="{6EEFF300-2D20-4573-B89A-1FE86B5B01C6}"/>
              </a:ext>
            </a:extLst>
          </p:cNvPr>
          <p:cNvGraphicFramePr>
            <a:graphicFrameLocks noChangeAspect="1"/>
          </p:cNvGraphicFramePr>
          <p:nvPr>
            <p:extLst/>
          </p:nvPr>
        </p:nvGraphicFramePr>
        <p:xfrm>
          <a:off x="5622478" y="1063372"/>
          <a:ext cx="2400300" cy="1754247"/>
        </p:xfrm>
        <a:graphic>
          <a:graphicData uri="http://schemas.openxmlformats.org/presentationml/2006/ole">
            <mc:AlternateContent xmlns:mc="http://schemas.openxmlformats.org/markup-compatibility/2006">
              <mc:Choice xmlns:v="urn:schemas-microsoft-com:vml" Requires="v">
                <p:oleObj spid="_x0000_s3079" name="Visio" r:id="rId5" imgW="1609830" imgH="1181267" progId="Visio.Drawing.15">
                  <p:embed/>
                </p:oleObj>
              </mc:Choice>
              <mc:Fallback>
                <p:oleObj name="Visio" r:id="rId5" imgW="1609830" imgH="1181267" progId="Visio.Drawing.15">
                  <p:embed/>
                  <p:pic>
                    <p:nvPicPr>
                      <p:cNvPr id="3" name="对象 2">
                        <a:extLst>
                          <a:ext uri="{FF2B5EF4-FFF2-40B4-BE49-F238E27FC236}">
                            <a16:creationId xmlns:a16="http://schemas.microsoft.com/office/drawing/2014/main" id="{6EEFF300-2D20-4573-B89A-1FE86B5B0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478" y="1063372"/>
                        <a:ext cx="2400300" cy="1754247"/>
                      </a:xfrm>
                      <a:prstGeom prst="rect">
                        <a:avLst/>
                      </a:prstGeom>
                      <a:noFill/>
                    </p:spPr>
                  </p:pic>
                </p:oleObj>
              </mc:Fallback>
            </mc:AlternateContent>
          </a:graphicData>
        </a:graphic>
      </p:graphicFrame>
      <p:sp>
        <p:nvSpPr>
          <p:cNvPr id="12" name="箭头: 右 11">
            <a:extLst>
              <a:ext uri="{FF2B5EF4-FFF2-40B4-BE49-F238E27FC236}">
                <a16:creationId xmlns:a16="http://schemas.microsoft.com/office/drawing/2014/main" id="{CDE2B4F3-3517-4B89-856A-F632BBED2D74}"/>
              </a:ext>
            </a:extLst>
          </p:cNvPr>
          <p:cNvSpPr/>
          <p:nvPr/>
        </p:nvSpPr>
        <p:spPr>
          <a:xfrm>
            <a:off x="3290376" y="1688961"/>
            <a:ext cx="1603536"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3" name="矩形 12">
            <a:extLst>
              <a:ext uri="{FF2B5EF4-FFF2-40B4-BE49-F238E27FC236}">
                <a16:creationId xmlns:a16="http://schemas.microsoft.com/office/drawing/2014/main" id="{A6F6D0AE-BC8D-4AE6-8AB8-43405D75DCBC}"/>
              </a:ext>
            </a:extLst>
          </p:cNvPr>
          <p:cNvSpPr/>
          <p:nvPr/>
        </p:nvSpPr>
        <p:spPr>
          <a:xfrm>
            <a:off x="374701" y="3342685"/>
            <a:ext cx="4677359" cy="76885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图数据库以图论为基础，适合存取图状数据</a:t>
            </a:r>
          </a:p>
        </p:txBody>
      </p:sp>
      <p:pic>
        <p:nvPicPr>
          <p:cNvPr id="1028" name="Picture 4">
            <a:extLst>
              <a:ext uri="{FF2B5EF4-FFF2-40B4-BE49-F238E27FC236}">
                <a16:creationId xmlns:a16="http://schemas.microsoft.com/office/drawing/2014/main" id="{714B93E8-0C91-44C0-BD1B-54E21E7C1A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9721" y="2864386"/>
            <a:ext cx="3105814" cy="1725452"/>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F6EFFDBF-0823-470F-9EEE-D8A670F7FD05}"/>
              </a:ext>
            </a:extLst>
          </p:cNvPr>
          <p:cNvSpPr/>
          <p:nvPr/>
        </p:nvSpPr>
        <p:spPr>
          <a:xfrm>
            <a:off x="751527" y="5231940"/>
            <a:ext cx="2189996" cy="912652"/>
          </a:xfrm>
          <a:prstGeom prst="rect">
            <a:avLst/>
          </a:prstGeom>
          <a:solidFill>
            <a:schemeClr val="bg1"/>
          </a:solidFill>
          <a:ln w="28575">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 name="矩形 20">
            <a:extLst>
              <a:ext uri="{FF2B5EF4-FFF2-40B4-BE49-F238E27FC236}">
                <a16:creationId xmlns:a16="http://schemas.microsoft.com/office/drawing/2014/main" id="{BDED69C5-E3C8-4141-AFFC-6BCAA4B2BFED}"/>
              </a:ext>
            </a:extLst>
          </p:cNvPr>
          <p:cNvSpPr/>
          <p:nvPr/>
        </p:nvSpPr>
        <p:spPr>
          <a:xfrm>
            <a:off x="5923308" y="5261819"/>
            <a:ext cx="2176887" cy="852895"/>
          </a:xfrm>
          <a:prstGeom prst="rect">
            <a:avLst/>
          </a:prstGeom>
          <a:solidFill>
            <a:schemeClr val="bg1"/>
          </a:solidFill>
          <a:ln w="28575">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 name="矩形 22">
            <a:extLst>
              <a:ext uri="{FF2B5EF4-FFF2-40B4-BE49-F238E27FC236}">
                <a16:creationId xmlns:a16="http://schemas.microsoft.com/office/drawing/2014/main" id="{4493497C-67B1-4F08-8325-1A41A048067C}"/>
              </a:ext>
            </a:extLst>
          </p:cNvPr>
          <p:cNvSpPr/>
          <p:nvPr/>
        </p:nvSpPr>
        <p:spPr>
          <a:xfrm>
            <a:off x="752561" y="5203277"/>
            <a:ext cx="2180542" cy="969979"/>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直接导入</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CSV</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格式数据</a:t>
            </a:r>
          </a:p>
        </p:txBody>
      </p:sp>
      <p:sp>
        <p:nvSpPr>
          <p:cNvPr id="24" name="矩形 23">
            <a:extLst>
              <a:ext uri="{FF2B5EF4-FFF2-40B4-BE49-F238E27FC236}">
                <a16:creationId xmlns:a16="http://schemas.microsoft.com/office/drawing/2014/main" id="{9CC05A67-1915-4FF5-863C-86BC256329B0}"/>
              </a:ext>
            </a:extLst>
          </p:cNvPr>
          <p:cNvSpPr/>
          <p:nvPr/>
        </p:nvSpPr>
        <p:spPr>
          <a:xfrm>
            <a:off x="3346354" y="5200672"/>
            <a:ext cx="2180542" cy="97518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使用官方提供的工具批量导入数据</a:t>
            </a:r>
          </a:p>
        </p:txBody>
      </p:sp>
      <p:sp>
        <p:nvSpPr>
          <p:cNvPr id="25" name="矩形 24">
            <a:extLst>
              <a:ext uri="{FF2B5EF4-FFF2-40B4-BE49-F238E27FC236}">
                <a16:creationId xmlns:a16="http://schemas.microsoft.com/office/drawing/2014/main" id="{E00A9020-AD35-4F58-9A1C-CA4511412922}"/>
              </a:ext>
            </a:extLst>
          </p:cNvPr>
          <p:cNvSpPr/>
          <p:nvPr/>
        </p:nvSpPr>
        <p:spPr>
          <a:xfrm>
            <a:off x="5923308" y="5203277"/>
            <a:ext cx="2180542" cy="9699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使用其它工具导入数据</a:t>
            </a:r>
          </a:p>
        </p:txBody>
      </p:sp>
      <p:sp>
        <p:nvSpPr>
          <p:cNvPr id="63" name="矩形 62">
            <a:extLst>
              <a:ext uri="{FF2B5EF4-FFF2-40B4-BE49-F238E27FC236}">
                <a16:creationId xmlns:a16="http://schemas.microsoft.com/office/drawing/2014/main" id="{99C30306-AF20-4719-827C-134FB1924CB6}"/>
              </a:ext>
            </a:extLst>
          </p:cNvPr>
          <p:cNvSpPr/>
          <p:nvPr/>
        </p:nvSpPr>
        <p:spPr>
          <a:xfrm>
            <a:off x="361807" y="4299817"/>
            <a:ext cx="2438543" cy="720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有多种存储的方式</a:t>
            </a:r>
          </a:p>
        </p:txBody>
      </p:sp>
    </p:spTree>
    <p:custDataLst>
      <p:tags r:id="rId2"/>
    </p:custDataLst>
    <p:extLst>
      <p:ext uri="{BB962C8B-B14F-4D97-AF65-F5344CB8AC3E}">
        <p14:creationId xmlns:p14="http://schemas.microsoft.com/office/powerpoint/2010/main" val="1851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3" grpId="0" animBg="1"/>
      <p:bldP spid="18" grpId="0" animBg="1"/>
      <p:bldP spid="21" grpId="0" animBg="1"/>
      <p:bldP spid="23" grpId="0" animBg="1"/>
      <p:bldP spid="24" grpId="0" animBg="1"/>
      <p:bldP spid="25"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4</a:t>
            </a:r>
            <a:r>
              <a:rPr lang="zh-CN" altLang="en-US" dirty="0"/>
              <a:t>、模型存储规范</a:t>
            </a:r>
          </a:p>
        </p:txBody>
      </p:sp>
      <p:sp>
        <p:nvSpPr>
          <p:cNvPr id="67" name="TextBox 13">
            <a:extLst>
              <a:ext uri="{FF2B5EF4-FFF2-40B4-BE49-F238E27FC236}">
                <a16:creationId xmlns:a16="http://schemas.microsoft.com/office/drawing/2014/main" id="{2C7FD602-F5C4-430E-8E8E-BBDA58063F08}"/>
              </a:ext>
            </a:extLst>
          </p:cNvPr>
          <p:cNvSpPr txBox="1"/>
          <p:nvPr/>
        </p:nvSpPr>
        <p:spPr>
          <a:xfrm>
            <a:off x="374701" y="771882"/>
            <a:ext cx="218711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表知识的存储</a:t>
            </a:r>
          </a:p>
        </p:txBody>
      </p:sp>
      <p:sp>
        <p:nvSpPr>
          <p:cNvPr id="143" name="矩形 142">
            <a:extLst>
              <a:ext uri="{FF2B5EF4-FFF2-40B4-BE49-F238E27FC236}">
                <a16:creationId xmlns:a16="http://schemas.microsoft.com/office/drawing/2014/main" id="{4113305B-335D-45CC-A856-ACE45F67A9F4}"/>
              </a:ext>
            </a:extLst>
          </p:cNvPr>
          <p:cNvSpPr/>
          <p:nvPr/>
        </p:nvSpPr>
        <p:spPr>
          <a:xfrm>
            <a:off x="374701" y="1580495"/>
            <a:ext cx="2187109" cy="7200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表知识的逻辑结构</a:t>
            </a:r>
          </a:p>
        </p:txBody>
      </p:sp>
      <p:sp>
        <p:nvSpPr>
          <p:cNvPr id="144" name="矩形 143">
            <a:extLst>
              <a:ext uri="{FF2B5EF4-FFF2-40B4-BE49-F238E27FC236}">
                <a16:creationId xmlns:a16="http://schemas.microsoft.com/office/drawing/2014/main" id="{2BD6BF1E-5791-4A62-93E5-98F69E2D908A}"/>
              </a:ext>
            </a:extLst>
          </p:cNvPr>
          <p:cNvSpPr/>
          <p:nvPr/>
        </p:nvSpPr>
        <p:spPr>
          <a:xfrm>
            <a:off x="374701" y="2719814"/>
            <a:ext cx="3905834" cy="54863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MySQL</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关系型数据库存储</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Rectangle 2">
            <a:extLst>
              <a:ext uri="{FF2B5EF4-FFF2-40B4-BE49-F238E27FC236}">
                <a16:creationId xmlns:a16="http://schemas.microsoft.com/office/drawing/2014/main" id="{168B685F-13F0-4B50-B844-9E84C48F5D82}"/>
              </a:ext>
            </a:extLst>
          </p:cNvPr>
          <p:cNvSpPr>
            <a:spLocks noChangeArrowheads="1"/>
          </p:cNvSpPr>
          <p:nvPr/>
        </p:nvSpPr>
        <p:spPr bwMode="auto">
          <a:xfrm>
            <a:off x="3989070" y="24199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2" name="箭头: 右 11">
            <a:extLst>
              <a:ext uri="{FF2B5EF4-FFF2-40B4-BE49-F238E27FC236}">
                <a16:creationId xmlns:a16="http://schemas.microsoft.com/office/drawing/2014/main" id="{CDE2B4F3-3517-4B89-856A-F632BBED2D74}"/>
              </a:ext>
            </a:extLst>
          </p:cNvPr>
          <p:cNvSpPr/>
          <p:nvPr/>
        </p:nvSpPr>
        <p:spPr>
          <a:xfrm>
            <a:off x="2998911" y="1642994"/>
            <a:ext cx="1281624" cy="54864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3" name="矩形 12">
            <a:extLst>
              <a:ext uri="{FF2B5EF4-FFF2-40B4-BE49-F238E27FC236}">
                <a16:creationId xmlns:a16="http://schemas.microsoft.com/office/drawing/2014/main" id="{A6F6D0AE-BC8D-4AE6-8AB8-43405D75DCBC}"/>
              </a:ext>
            </a:extLst>
          </p:cNvPr>
          <p:cNvSpPr/>
          <p:nvPr/>
        </p:nvSpPr>
        <p:spPr>
          <a:xfrm>
            <a:off x="374701" y="3342685"/>
            <a:ext cx="4677359" cy="76885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关系模型表现为二维表的结构，适合存取二维表结构的数据</a:t>
            </a:r>
          </a:p>
        </p:txBody>
      </p:sp>
      <p:sp>
        <p:nvSpPr>
          <p:cNvPr id="25" name="矩形 24">
            <a:extLst>
              <a:ext uri="{FF2B5EF4-FFF2-40B4-BE49-F238E27FC236}">
                <a16:creationId xmlns:a16="http://schemas.microsoft.com/office/drawing/2014/main" id="{E00A9020-AD35-4F58-9A1C-CA4511412922}"/>
              </a:ext>
            </a:extLst>
          </p:cNvPr>
          <p:cNvSpPr/>
          <p:nvPr/>
        </p:nvSpPr>
        <p:spPr>
          <a:xfrm>
            <a:off x="386428" y="5208095"/>
            <a:ext cx="8048912" cy="96997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可以直接导入</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CSV</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EXCEL</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等多种格式文件进数据库，有多种成熟的数据库管理工具，使用的</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SQL</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语言较为成熟，</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MySQL</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数据库体积小、速度快</a:t>
            </a:r>
          </a:p>
        </p:txBody>
      </p:sp>
      <p:sp>
        <p:nvSpPr>
          <p:cNvPr id="63" name="矩形 62">
            <a:extLst>
              <a:ext uri="{FF2B5EF4-FFF2-40B4-BE49-F238E27FC236}">
                <a16:creationId xmlns:a16="http://schemas.microsoft.com/office/drawing/2014/main" id="{99C30306-AF20-4719-827C-134FB1924CB6}"/>
              </a:ext>
            </a:extLst>
          </p:cNvPr>
          <p:cNvSpPr/>
          <p:nvPr/>
        </p:nvSpPr>
        <p:spPr>
          <a:xfrm>
            <a:off x="361807" y="4299817"/>
            <a:ext cx="1779807" cy="720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存储方便</a:t>
            </a:r>
          </a:p>
        </p:txBody>
      </p:sp>
      <p:graphicFrame>
        <p:nvGraphicFramePr>
          <p:cNvPr id="4" name="表格 3">
            <a:extLst>
              <a:ext uri="{FF2B5EF4-FFF2-40B4-BE49-F238E27FC236}">
                <a16:creationId xmlns:a16="http://schemas.microsoft.com/office/drawing/2014/main" id="{4E2B885A-1F52-4D47-AA7C-ABCAD8E7C5D1}"/>
              </a:ext>
            </a:extLst>
          </p:cNvPr>
          <p:cNvGraphicFramePr>
            <a:graphicFrameLocks noGrp="1"/>
          </p:cNvGraphicFramePr>
          <p:nvPr>
            <p:extLst/>
          </p:nvPr>
        </p:nvGraphicFramePr>
        <p:xfrm>
          <a:off x="4572000" y="857251"/>
          <a:ext cx="4227297" cy="1818856"/>
        </p:xfrm>
        <a:graphic>
          <a:graphicData uri="http://schemas.openxmlformats.org/drawingml/2006/table">
            <a:tbl>
              <a:tblPr firstRow="1" firstCol="1" bandRow="1">
                <a:tableStyleId>{5C22544A-7EE6-4342-B048-85BDC9FD1C3A}</a:tableStyleId>
              </a:tblPr>
              <a:tblGrid>
                <a:gridCol w="1442353">
                  <a:extLst>
                    <a:ext uri="{9D8B030D-6E8A-4147-A177-3AD203B41FA5}">
                      <a16:colId xmlns:a16="http://schemas.microsoft.com/office/drawing/2014/main" val="381947949"/>
                    </a:ext>
                  </a:extLst>
                </a:gridCol>
                <a:gridCol w="1516754">
                  <a:extLst>
                    <a:ext uri="{9D8B030D-6E8A-4147-A177-3AD203B41FA5}">
                      <a16:colId xmlns:a16="http://schemas.microsoft.com/office/drawing/2014/main" val="3020611512"/>
                    </a:ext>
                  </a:extLst>
                </a:gridCol>
                <a:gridCol w="1268190">
                  <a:extLst>
                    <a:ext uri="{9D8B030D-6E8A-4147-A177-3AD203B41FA5}">
                      <a16:colId xmlns:a16="http://schemas.microsoft.com/office/drawing/2014/main" val="2506880394"/>
                    </a:ext>
                  </a:extLst>
                </a:gridCol>
              </a:tblGrid>
              <a:tr h="452647">
                <a:tc>
                  <a:txBody>
                    <a:bodyPr/>
                    <a:lstStyle/>
                    <a:p>
                      <a:pPr algn="ctr">
                        <a:lnSpc>
                          <a:spcPts val="2000"/>
                        </a:lnSpc>
                        <a:tabLst>
                          <a:tab pos="2700655" algn="ctr"/>
                          <a:tab pos="5400040" algn="r"/>
                        </a:tabLst>
                      </a:pPr>
                      <a:r>
                        <a:rPr lang="zh-CN" sz="1000" dirty="0">
                          <a:effectLst/>
                          <a:latin typeface="微软雅黑" panose="020B0503020204020204" pitchFamily="34" charset="-122"/>
                          <a:ea typeface="微软雅黑" panose="020B0503020204020204" pitchFamily="34" charset="-122"/>
                        </a:rPr>
                        <a:t>字段</a:t>
                      </a:r>
                      <a:r>
                        <a:rPr lang="en-US" sz="1000" dirty="0">
                          <a:effectLst/>
                          <a:latin typeface="微软雅黑" panose="020B0503020204020204" pitchFamily="34" charset="-122"/>
                          <a:ea typeface="微软雅黑" panose="020B0503020204020204" pitchFamily="34" charset="-122"/>
                        </a:rPr>
                        <a:t>1</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2000"/>
                        </a:lnSpc>
                        <a:tabLst>
                          <a:tab pos="2700655" algn="ctr"/>
                          <a:tab pos="5400040" algn="r"/>
                        </a:tabLst>
                      </a:pPr>
                      <a:r>
                        <a:rPr lang="zh-CN" sz="1000" dirty="0">
                          <a:effectLst/>
                          <a:latin typeface="微软雅黑" panose="020B0503020204020204" pitchFamily="34" charset="-122"/>
                          <a:ea typeface="微软雅黑" panose="020B0503020204020204" pitchFamily="34" charset="-122"/>
                        </a:rPr>
                        <a:t>字段</a:t>
                      </a:r>
                      <a:r>
                        <a:rPr lang="en-US" sz="1000" dirty="0">
                          <a:effectLst/>
                          <a:latin typeface="微软雅黑" panose="020B0503020204020204" pitchFamily="34" charset="-122"/>
                          <a:ea typeface="微软雅黑" panose="020B0503020204020204" pitchFamily="34" charset="-122"/>
                        </a:rPr>
                        <a:t>2</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2000"/>
                        </a:lnSpc>
                        <a:tabLst>
                          <a:tab pos="2700655" algn="ctr"/>
                          <a:tab pos="5400040" algn="r"/>
                        </a:tabLst>
                      </a:pPr>
                      <a:r>
                        <a:rPr lang="zh-CN" sz="1000" dirty="0">
                          <a:effectLst/>
                          <a:latin typeface="微软雅黑" panose="020B0503020204020204" pitchFamily="34" charset="-122"/>
                          <a:ea typeface="微软雅黑" panose="020B0503020204020204" pitchFamily="34" charset="-122"/>
                        </a:rPr>
                        <a:t>字段</a:t>
                      </a:r>
                      <a:r>
                        <a:rPr lang="en-US" sz="1000" dirty="0">
                          <a:effectLst/>
                          <a:latin typeface="微软雅黑" panose="020B0503020204020204" pitchFamily="34" charset="-122"/>
                          <a:ea typeface="微软雅黑" panose="020B0503020204020204" pitchFamily="34" charset="-122"/>
                        </a:rPr>
                        <a:t>3</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95028779"/>
                  </a:ext>
                </a:extLst>
              </a:tr>
              <a:tr h="455403">
                <a:tc>
                  <a:txBody>
                    <a:bodyPr/>
                    <a:lstStyle/>
                    <a:p>
                      <a:pPr algn="ctr">
                        <a:lnSpc>
                          <a:spcPts val="2000"/>
                        </a:lnSpc>
                        <a:tabLst>
                          <a:tab pos="2700655" algn="ctr"/>
                          <a:tab pos="5400040" algn="r"/>
                        </a:tabLst>
                      </a:pPr>
                      <a:r>
                        <a:rPr lang="en-US" sz="1000" b="0" dirty="0">
                          <a:solidFill>
                            <a:schemeClr val="tx1"/>
                          </a:solidFill>
                          <a:effectLst/>
                          <a:latin typeface="微软雅黑" panose="020B0503020204020204" pitchFamily="34" charset="-122"/>
                          <a:ea typeface="微软雅黑" panose="020B0503020204020204" pitchFamily="34" charset="-122"/>
                        </a:rPr>
                        <a:t>A</a:t>
                      </a:r>
                      <a:endParaRPr lang="zh-CN" sz="10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D2DEEF"/>
                    </a:solidFill>
                  </a:tcPr>
                </a:tc>
                <a:tc>
                  <a:txBody>
                    <a:bodyPr/>
                    <a:lstStyle/>
                    <a:p>
                      <a:pPr algn="ctr">
                        <a:lnSpc>
                          <a:spcPts val="2000"/>
                        </a:lnSpc>
                        <a:tabLst>
                          <a:tab pos="2700655" algn="ctr"/>
                          <a:tab pos="5400040" algn="r"/>
                        </a:tabLst>
                      </a:pPr>
                      <a:r>
                        <a:rPr lang="en-US" sz="1000" dirty="0">
                          <a:solidFill>
                            <a:schemeClr val="tx1"/>
                          </a:solidFill>
                          <a:effectLst/>
                          <a:latin typeface="微软雅黑" panose="020B0503020204020204" pitchFamily="34" charset="-122"/>
                          <a:ea typeface="微软雅黑" panose="020B0503020204020204" pitchFamily="34" charset="-122"/>
                        </a:rPr>
                        <a:t>E</a:t>
                      </a:r>
                      <a:endParaRPr lang="zh-CN" sz="10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2000"/>
                        </a:lnSpc>
                        <a:tabLst>
                          <a:tab pos="2700655" algn="ctr"/>
                          <a:tab pos="5400040" algn="r"/>
                        </a:tabLst>
                      </a:pPr>
                      <a:r>
                        <a:rPr lang="en-US" sz="1000">
                          <a:effectLst/>
                          <a:latin typeface="微软雅黑" panose="020B0503020204020204" pitchFamily="34" charset="-122"/>
                          <a:ea typeface="微软雅黑" panose="020B0503020204020204" pitchFamily="34" charset="-122"/>
                        </a:rPr>
                        <a:t>I</a:t>
                      </a:r>
                      <a:endParaRPr lang="zh-CN" sz="10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780117"/>
                  </a:ext>
                </a:extLst>
              </a:tr>
              <a:tr h="455403">
                <a:tc>
                  <a:txBody>
                    <a:bodyPr/>
                    <a:lstStyle/>
                    <a:p>
                      <a:pPr algn="ctr">
                        <a:lnSpc>
                          <a:spcPts val="2000"/>
                        </a:lnSpc>
                        <a:tabLst>
                          <a:tab pos="2700655" algn="ctr"/>
                          <a:tab pos="5400040" algn="r"/>
                        </a:tabLst>
                      </a:pPr>
                      <a:r>
                        <a:rPr lang="en-US" sz="1000" b="0" dirty="0">
                          <a:solidFill>
                            <a:schemeClr val="tx1"/>
                          </a:solidFill>
                          <a:effectLst/>
                          <a:latin typeface="微软雅黑" panose="020B0503020204020204" pitchFamily="34" charset="-122"/>
                          <a:ea typeface="微软雅黑" panose="020B0503020204020204" pitchFamily="34" charset="-122"/>
                        </a:rPr>
                        <a:t>B</a:t>
                      </a:r>
                      <a:endParaRPr lang="zh-CN" sz="10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EAEFF7"/>
                    </a:solidFill>
                  </a:tcPr>
                </a:tc>
                <a:tc>
                  <a:txBody>
                    <a:bodyPr/>
                    <a:lstStyle/>
                    <a:p>
                      <a:pPr algn="ctr">
                        <a:lnSpc>
                          <a:spcPts val="2000"/>
                        </a:lnSpc>
                        <a:tabLst>
                          <a:tab pos="2700655" algn="ctr"/>
                          <a:tab pos="5400040" algn="r"/>
                        </a:tabLst>
                      </a:pPr>
                      <a:r>
                        <a:rPr lang="en-US" sz="1000" dirty="0">
                          <a:solidFill>
                            <a:schemeClr val="tx1"/>
                          </a:solidFill>
                          <a:effectLst/>
                          <a:latin typeface="微软雅黑" panose="020B0503020204020204" pitchFamily="34" charset="-122"/>
                          <a:ea typeface="微软雅黑" panose="020B0503020204020204" pitchFamily="34" charset="-122"/>
                        </a:rPr>
                        <a:t>F</a:t>
                      </a:r>
                      <a:endParaRPr lang="zh-CN" sz="10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2000"/>
                        </a:lnSpc>
                        <a:tabLst>
                          <a:tab pos="2700655" algn="ctr"/>
                          <a:tab pos="5400040" algn="r"/>
                        </a:tabLst>
                      </a:pPr>
                      <a:r>
                        <a:rPr lang="en-US" sz="1000" dirty="0">
                          <a:effectLst/>
                          <a:latin typeface="微软雅黑" panose="020B0503020204020204" pitchFamily="34" charset="-122"/>
                          <a:ea typeface="微软雅黑" panose="020B0503020204020204" pitchFamily="34" charset="-122"/>
                        </a:rPr>
                        <a:t>J</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7440252"/>
                  </a:ext>
                </a:extLst>
              </a:tr>
              <a:tr h="455403">
                <a:tc>
                  <a:txBody>
                    <a:bodyPr/>
                    <a:lstStyle/>
                    <a:p>
                      <a:pPr algn="ctr">
                        <a:lnSpc>
                          <a:spcPts val="2000"/>
                        </a:lnSpc>
                        <a:tabLst>
                          <a:tab pos="2700655" algn="ctr"/>
                          <a:tab pos="5400040" algn="r"/>
                        </a:tabLst>
                      </a:pPr>
                      <a:r>
                        <a:rPr lang="en-US" sz="1000" b="0" dirty="0">
                          <a:solidFill>
                            <a:schemeClr val="tx1"/>
                          </a:solidFill>
                          <a:effectLst/>
                          <a:latin typeface="微软雅黑" panose="020B0503020204020204" pitchFamily="34" charset="-122"/>
                          <a:ea typeface="微软雅黑" panose="020B0503020204020204" pitchFamily="34" charset="-122"/>
                        </a:rPr>
                        <a:t>C</a:t>
                      </a:r>
                      <a:endParaRPr lang="zh-CN" sz="10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D2DEEF"/>
                    </a:solidFill>
                  </a:tcPr>
                </a:tc>
                <a:tc>
                  <a:txBody>
                    <a:bodyPr/>
                    <a:lstStyle/>
                    <a:p>
                      <a:pPr algn="ctr">
                        <a:lnSpc>
                          <a:spcPts val="2000"/>
                        </a:lnSpc>
                        <a:tabLst>
                          <a:tab pos="2700655" algn="ctr"/>
                          <a:tab pos="5400040" algn="r"/>
                        </a:tabLst>
                      </a:pPr>
                      <a:r>
                        <a:rPr lang="en-US" sz="1000" dirty="0">
                          <a:effectLst/>
                          <a:latin typeface="微软雅黑" panose="020B0503020204020204" pitchFamily="34" charset="-122"/>
                          <a:ea typeface="微软雅黑" panose="020B0503020204020204" pitchFamily="34" charset="-122"/>
                        </a:rPr>
                        <a:t>G</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2000"/>
                        </a:lnSpc>
                        <a:tabLst>
                          <a:tab pos="2700655" algn="ctr"/>
                          <a:tab pos="5400040" algn="r"/>
                        </a:tabLst>
                      </a:pPr>
                      <a:r>
                        <a:rPr lang="en-US" sz="1000" dirty="0">
                          <a:effectLst/>
                          <a:latin typeface="微软雅黑" panose="020B0503020204020204" pitchFamily="34" charset="-122"/>
                          <a:ea typeface="微软雅黑" panose="020B0503020204020204" pitchFamily="34" charset="-122"/>
                        </a:rPr>
                        <a:t>K</a:t>
                      </a:r>
                      <a:endParaRPr lang="zh-CN" sz="10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92741379"/>
                  </a:ext>
                </a:extLst>
              </a:tr>
            </a:tbl>
          </a:graphicData>
        </a:graphic>
      </p:graphicFrame>
      <p:pic>
        <p:nvPicPr>
          <p:cNvPr id="2050" name="Picture 2" descr="MySql Logo PNG Transparent &amp;amp; SVG Vector - Freebie Supply">
            <a:extLst>
              <a:ext uri="{FF2B5EF4-FFF2-40B4-BE49-F238E27FC236}">
                <a16:creationId xmlns:a16="http://schemas.microsoft.com/office/drawing/2014/main" id="{B80EBDC8-F5D4-45BA-A9F6-BD63C3F50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648207"/>
            <a:ext cx="2573299" cy="17843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78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3" grpId="0" animBg="1"/>
      <p:bldP spid="25"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内容三</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知识应用规范</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55847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lstStyle/>
          <a:p>
            <a:r>
              <a:rPr lang="en-US" altLang="zh-CN" dirty="0"/>
              <a:t>1</a:t>
            </a:r>
            <a:r>
              <a:rPr lang="zh-CN" altLang="en-US" dirty="0"/>
              <a:t>、</a:t>
            </a:r>
            <a:r>
              <a:rPr lang="en-US" altLang="zh-CN" dirty="0"/>
              <a:t> </a:t>
            </a:r>
            <a:r>
              <a:rPr lang="zh-CN" altLang="en-US" dirty="0"/>
              <a:t>知识库设计</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163089" y="426668"/>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Tx/>
              <a:buFontTx/>
              <a:buNone/>
              <a:tabLst/>
              <a:defRPr/>
            </a:pPr>
            <a:endParaRPr kumimoji="0" lang="zh-CN" altLang="en-US" sz="2000" b="1" i="0" u="none" strike="noStrike" kern="1200" cap="none" spc="0" normalizeH="0" baseline="0" noProof="0" dirty="0">
              <a:ln>
                <a:noFill/>
              </a:ln>
              <a:solidFill>
                <a:srgbClr val="FB1705"/>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表格 3">
            <a:extLst>
              <a:ext uri="{FF2B5EF4-FFF2-40B4-BE49-F238E27FC236}">
                <a16:creationId xmlns:a16="http://schemas.microsoft.com/office/drawing/2014/main" id="{BD94BA8F-2A45-4235-8334-5B34DE71E13E}"/>
              </a:ext>
            </a:extLst>
          </p:cNvPr>
          <p:cNvGraphicFramePr>
            <a:graphicFrameLocks noGrp="1"/>
          </p:cNvGraphicFramePr>
          <p:nvPr>
            <p:extLst/>
          </p:nvPr>
        </p:nvGraphicFramePr>
        <p:xfrm>
          <a:off x="3472013" y="502675"/>
          <a:ext cx="6036102" cy="722772"/>
        </p:xfrm>
        <a:graphic>
          <a:graphicData uri="http://schemas.openxmlformats.org/drawingml/2006/table">
            <a:tbl>
              <a:tblPr firstRow="1" firstCol="1" bandRow="1">
                <a:tableStyleId>{5C22544A-7EE6-4342-B048-85BDC9FD1C3A}</a:tableStyleId>
              </a:tblPr>
              <a:tblGrid>
                <a:gridCol w="996119">
                  <a:extLst>
                    <a:ext uri="{9D8B030D-6E8A-4147-A177-3AD203B41FA5}">
                      <a16:colId xmlns:a16="http://schemas.microsoft.com/office/drawing/2014/main" val="209357623"/>
                    </a:ext>
                  </a:extLst>
                </a:gridCol>
                <a:gridCol w="232859">
                  <a:extLst>
                    <a:ext uri="{9D8B030D-6E8A-4147-A177-3AD203B41FA5}">
                      <a16:colId xmlns:a16="http://schemas.microsoft.com/office/drawing/2014/main" val="4063412321"/>
                    </a:ext>
                  </a:extLst>
                </a:gridCol>
                <a:gridCol w="1707085">
                  <a:extLst>
                    <a:ext uri="{9D8B030D-6E8A-4147-A177-3AD203B41FA5}">
                      <a16:colId xmlns:a16="http://schemas.microsoft.com/office/drawing/2014/main" val="1459469170"/>
                    </a:ext>
                  </a:extLst>
                </a:gridCol>
                <a:gridCol w="925551">
                  <a:extLst>
                    <a:ext uri="{9D8B030D-6E8A-4147-A177-3AD203B41FA5}">
                      <a16:colId xmlns:a16="http://schemas.microsoft.com/office/drawing/2014/main" val="2971610141"/>
                    </a:ext>
                  </a:extLst>
                </a:gridCol>
                <a:gridCol w="100361">
                  <a:extLst>
                    <a:ext uri="{9D8B030D-6E8A-4147-A177-3AD203B41FA5}">
                      <a16:colId xmlns:a16="http://schemas.microsoft.com/office/drawing/2014/main" val="180346300"/>
                    </a:ext>
                  </a:extLst>
                </a:gridCol>
                <a:gridCol w="2074127">
                  <a:extLst>
                    <a:ext uri="{9D8B030D-6E8A-4147-A177-3AD203B41FA5}">
                      <a16:colId xmlns:a16="http://schemas.microsoft.com/office/drawing/2014/main" val="3090644035"/>
                    </a:ext>
                  </a:extLst>
                </a:gridCol>
              </a:tblGrid>
              <a:tr h="722772">
                <a:tc>
                  <a:txBody>
                    <a:bodyPr/>
                    <a:lstStyle/>
                    <a:p>
                      <a:pPr algn="l" fontAlgn="auto">
                        <a:lnSpc>
                          <a:spcPts val="1800"/>
                        </a:lnSpc>
                        <a:spcAft>
                          <a:spcPts val="0"/>
                        </a:spcAft>
                      </a:pPr>
                      <a:r>
                        <a:rPr lang="en-US" sz="2000" u="sng" kern="100" dirty="0">
                          <a:solidFill>
                            <a:schemeClr val="tx1"/>
                          </a:solidFill>
                          <a:effectLst/>
                          <a:latin typeface="Times New Roman" panose="02020603050405020304" pitchFamily="18" charset="0"/>
                          <a:cs typeface="Times New Roman" panose="02020603050405020304" pitchFamily="18" charset="0"/>
                        </a:rPr>
                        <a:t>510</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a:solidFill>
                            <a:schemeClr val="tx1"/>
                          </a:solidFill>
                          <a:effectLst/>
                          <a:latin typeface="Times New Roman" panose="02020603050405020304" pitchFamily="18" charset="0"/>
                          <a:cs typeface="Times New Roman" panose="02020603050405020304" pitchFamily="18" charset="0"/>
                        </a:rPr>
                        <a:t>-</a:t>
                      </a:r>
                      <a:endParaRPr lang="zh-CN"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0617209"/>
                  </a:ext>
                </a:extLst>
              </a:tr>
            </a:tbl>
          </a:graphicData>
        </a:graphic>
      </p:graphicFrame>
      <p:grpSp>
        <p:nvGrpSpPr>
          <p:cNvPr id="32" name="组合 31">
            <a:extLst>
              <a:ext uri="{FF2B5EF4-FFF2-40B4-BE49-F238E27FC236}">
                <a16:creationId xmlns:a16="http://schemas.microsoft.com/office/drawing/2014/main" id="{FED8F396-80D8-4564-87B5-3C41230948B9}"/>
              </a:ext>
            </a:extLst>
          </p:cNvPr>
          <p:cNvGrpSpPr/>
          <p:nvPr/>
        </p:nvGrpSpPr>
        <p:grpSpPr>
          <a:xfrm>
            <a:off x="2839685" y="966329"/>
            <a:ext cx="4976033" cy="1735616"/>
            <a:chOff x="2040673" y="1605776"/>
            <a:chExt cx="4976033" cy="1735616"/>
          </a:xfrm>
        </p:grpSpPr>
        <p:cxnSp>
          <p:nvCxnSpPr>
            <p:cNvPr id="9" name="直接连接符 8">
              <a:extLst>
                <a:ext uri="{FF2B5EF4-FFF2-40B4-BE49-F238E27FC236}">
                  <a16:creationId xmlns:a16="http://schemas.microsoft.com/office/drawing/2014/main" id="{4BBD2540-FDA6-40A9-A058-9C734C128C1F}"/>
                </a:ext>
              </a:extLst>
            </p:cNvPr>
            <p:cNvCxnSpPr/>
            <p:nvPr/>
          </p:nvCxnSpPr>
          <p:spPr>
            <a:xfrm>
              <a:off x="3111190" y="1616927"/>
              <a:ext cx="0" cy="479502"/>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32898F82-512E-44D1-BA9D-34984C3BD880}"/>
                </a:ext>
              </a:extLst>
            </p:cNvPr>
            <p:cNvCxnSpPr>
              <a:cxnSpLocks/>
            </p:cNvCxnSpPr>
            <p:nvPr/>
          </p:nvCxnSpPr>
          <p:spPr>
            <a:xfrm>
              <a:off x="4725854" y="1629418"/>
              <a:ext cx="0" cy="858644"/>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7D4A3DC7-78A3-4053-9C05-D18BBEF60D95}"/>
                </a:ext>
              </a:extLst>
            </p:cNvPr>
            <p:cNvCxnSpPr>
              <a:cxnSpLocks/>
            </p:cNvCxnSpPr>
            <p:nvPr/>
          </p:nvCxnSpPr>
          <p:spPr>
            <a:xfrm>
              <a:off x="6102383" y="1605776"/>
              <a:ext cx="0" cy="1338146"/>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2ED3D2B-7361-4004-BE99-EE919E10F718}"/>
                </a:ext>
              </a:extLst>
            </p:cNvPr>
            <p:cNvCxnSpPr>
              <a:cxnSpLocks/>
            </p:cNvCxnSpPr>
            <p:nvPr/>
          </p:nvCxnSpPr>
          <p:spPr>
            <a:xfrm>
              <a:off x="7013066" y="1605776"/>
              <a:ext cx="3640" cy="1735616"/>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5A689594-08E5-4E36-82C0-961DD098D68B}"/>
                </a:ext>
              </a:extLst>
            </p:cNvPr>
            <p:cNvCxnSpPr>
              <a:cxnSpLocks/>
            </p:cNvCxnSpPr>
            <p:nvPr/>
          </p:nvCxnSpPr>
          <p:spPr>
            <a:xfrm flipH="1" flipV="1">
              <a:off x="2040673" y="2096429"/>
              <a:ext cx="1070517"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E16C7EA0-C61D-427A-B75D-59CEC37E511A}"/>
                </a:ext>
              </a:extLst>
            </p:cNvPr>
            <p:cNvCxnSpPr>
              <a:cxnSpLocks/>
            </p:cNvCxnSpPr>
            <p:nvPr/>
          </p:nvCxnSpPr>
          <p:spPr>
            <a:xfrm flipH="1" flipV="1">
              <a:off x="2040674" y="2464421"/>
              <a:ext cx="2682674" cy="23641"/>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31AD1D4E-46C0-46E5-B033-FAF5E3415BA1}"/>
                </a:ext>
              </a:extLst>
            </p:cNvPr>
            <p:cNvCxnSpPr>
              <a:cxnSpLocks/>
            </p:cNvCxnSpPr>
            <p:nvPr/>
          </p:nvCxnSpPr>
          <p:spPr>
            <a:xfrm flipH="1">
              <a:off x="2040673" y="2943924"/>
              <a:ext cx="405443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4D66262-F983-4F12-849D-5BFF7B0149E7}"/>
                </a:ext>
              </a:extLst>
            </p:cNvPr>
            <p:cNvCxnSpPr>
              <a:cxnSpLocks/>
            </p:cNvCxnSpPr>
            <p:nvPr/>
          </p:nvCxnSpPr>
          <p:spPr>
            <a:xfrm flipH="1">
              <a:off x="2044313" y="3341392"/>
              <a:ext cx="4972393"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4" name="文本框 33">
            <a:extLst>
              <a:ext uri="{FF2B5EF4-FFF2-40B4-BE49-F238E27FC236}">
                <a16:creationId xmlns:a16="http://schemas.microsoft.com/office/drawing/2014/main" id="{B190B399-348C-44EB-B360-2EFAF707E6DE}"/>
              </a:ext>
            </a:extLst>
          </p:cNvPr>
          <p:cNvSpPr txBox="1"/>
          <p:nvPr/>
        </p:nvSpPr>
        <p:spPr>
          <a:xfrm>
            <a:off x="461762" y="1271646"/>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管理机构码（前五位）</a:t>
            </a:r>
          </a:p>
        </p:txBody>
      </p:sp>
      <p:sp>
        <p:nvSpPr>
          <p:cNvPr id="64" name="文本框 63">
            <a:extLst>
              <a:ext uri="{FF2B5EF4-FFF2-40B4-BE49-F238E27FC236}">
                <a16:creationId xmlns:a16="http://schemas.microsoft.com/office/drawing/2014/main" id="{65DB5913-D6E1-4051-84E0-BEDE2D319100}"/>
              </a:ext>
            </a:extLst>
          </p:cNvPr>
          <p:cNvSpPr txBox="1"/>
          <p:nvPr/>
        </p:nvSpPr>
        <p:spPr>
          <a:xfrm>
            <a:off x="469042" y="1617336"/>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所属系统类别及序号</a:t>
            </a:r>
          </a:p>
        </p:txBody>
      </p:sp>
      <p:sp>
        <p:nvSpPr>
          <p:cNvPr id="65" name="文本框 64">
            <a:extLst>
              <a:ext uri="{FF2B5EF4-FFF2-40B4-BE49-F238E27FC236}">
                <a16:creationId xmlns:a16="http://schemas.microsoft.com/office/drawing/2014/main" id="{E42D7FCF-8DC4-40EC-B011-CA4B10DDE3E3}"/>
              </a:ext>
            </a:extLst>
          </p:cNvPr>
          <p:cNvSpPr txBox="1"/>
          <p:nvPr/>
        </p:nvSpPr>
        <p:spPr>
          <a:xfrm>
            <a:off x="465402" y="2104658"/>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文件类型</a:t>
            </a:r>
          </a:p>
        </p:txBody>
      </p:sp>
      <p:sp>
        <p:nvSpPr>
          <p:cNvPr id="66" name="文本框 65">
            <a:extLst>
              <a:ext uri="{FF2B5EF4-FFF2-40B4-BE49-F238E27FC236}">
                <a16:creationId xmlns:a16="http://schemas.microsoft.com/office/drawing/2014/main" id="{30E8239F-60F2-4FA3-81C3-2A31CDCBCEE1}"/>
              </a:ext>
            </a:extLst>
          </p:cNvPr>
          <p:cNvSpPr txBox="1"/>
          <p:nvPr/>
        </p:nvSpPr>
        <p:spPr>
          <a:xfrm>
            <a:off x="469042" y="2542627"/>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时间序号</a:t>
            </a:r>
          </a:p>
        </p:txBody>
      </p:sp>
      <p:graphicFrame>
        <p:nvGraphicFramePr>
          <p:cNvPr id="73" name="表格 72">
            <a:extLst>
              <a:ext uri="{FF2B5EF4-FFF2-40B4-BE49-F238E27FC236}">
                <a16:creationId xmlns:a16="http://schemas.microsoft.com/office/drawing/2014/main" id="{6B1F8455-6A05-4113-9AC8-F4E7B730CEEC}"/>
              </a:ext>
            </a:extLst>
          </p:cNvPr>
          <p:cNvGraphicFramePr>
            <a:graphicFrameLocks noGrp="1"/>
          </p:cNvGraphicFramePr>
          <p:nvPr>
            <p:extLst/>
          </p:nvPr>
        </p:nvGraphicFramePr>
        <p:xfrm>
          <a:off x="3472013" y="3463166"/>
          <a:ext cx="6028935" cy="722772"/>
        </p:xfrm>
        <a:graphic>
          <a:graphicData uri="http://schemas.openxmlformats.org/drawingml/2006/table">
            <a:tbl>
              <a:tblPr firstRow="1" firstCol="1" bandRow="1">
                <a:tableStyleId>{5C22544A-7EE6-4342-B048-85BDC9FD1C3A}</a:tableStyleId>
              </a:tblPr>
              <a:tblGrid>
                <a:gridCol w="988952">
                  <a:extLst>
                    <a:ext uri="{9D8B030D-6E8A-4147-A177-3AD203B41FA5}">
                      <a16:colId xmlns:a16="http://schemas.microsoft.com/office/drawing/2014/main" val="209357623"/>
                    </a:ext>
                  </a:extLst>
                </a:gridCol>
                <a:gridCol w="232859">
                  <a:extLst>
                    <a:ext uri="{9D8B030D-6E8A-4147-A177-3AD203B41FA5}">
                      <a16:colId xmlns:a16="http://schemas.microsoft.com/office/drawing/2014/main" val="4063412321"/>
                    </a:ext>
                  </a:extLst>
                </a:gridCol>
                <a:gridCol w="1707085">
                  <a:extLst>
                    <a:ext uri="{9D8B030D-6E8A-4147-A177-3AD203B41FA5}">
                      <a16:colId xmlns:a16="http://schemas.microsoft.com/office/drawing/2014/main" val="1459469170"/>
                    </a:ext>
                  </a:extLst>
                </a:gridCol>
                <a:gridCol w="695251">
                  <a:extLst>
                    <a:ext uri="{9D8B030D-6E8A-4147-A177-3AD203B41FA5}">
                      <a16:colId xmlns:a16="http://schemas.microsoft.com/office/drawing/2014/main" val="2971610141"/>
                    </a:ext>
                  </a:extLst>
                </a:gridCol>
                <a:gridCol w="111512">
                  <a:extLst>
                    <a:ext uri="{9D8B030D-6E8A-4147-A177-3AD203B41FA5}">
                      <a16:colId xmlns:a16="http://schemas.microsoft.com/office/drawing/2014/main" val="180346300"/>
                    </a:ext>
                  </a:extLst>
                </a:gridCol>
                <a:gridCol w="2293276">
                  <a:extLst>
                    <a:ext uri="{9D8B030D-6E8A-4147-A177-3AD203B41FA5}">
                      <a16:colId xmlns:a16="http://schemas.microsoft.com/office/drawing/2014/main" val="3090644035"/>
                    </a:ext>
                  </a:extLst>
                </a:gridCol>
              </a:tblGrid>
              <a:tr h="722772">
                <a:tc>
                  <a:txBody>
                    <a:bodyPr/>
                    <a:lstStyle/>
                    <a:p>
                      <a:pPr algn="l" fontAlgn="auto">
                        <a:lnSpc>
                          <a:spcPts val="1800"/>
                        </a:lnSpc>
                        <a:spcAft>
                          <a:spcPts val="0"/>
                        </a:spcAft>
                      </a:pPr>
                      <a:r>
                        <a:rPr lang="en-US" sz="2000" u="sng" kern="100">
                          <a:solidFill>
                            <a:schemeClr val="tx1"/>
                          </a:solidFill>
                          <a:effectLst/>
                          <a:latin typeface="Times New Roman" panose="02020603050405020304" pitchFamily="18" charset="0"/>
                          <a:cs typeface="Times New Roman" panose="02020603050405020304" pitchFamily="18" charset="0"/>
                        </a:rPr>
                        <a:t>510</a:t>
                      </a:r>
                      <a:r>
                        <a:rPr lang="zh-CN" sz="2000" u="sng" kern="100">
                          <a:solidFill>
                            <a:schemeClr val="tx1"/>
                          </a:solidFill>
                          <a:effectLst/>
                          <a:latin typeface="Times New Roman" panose="02020603050405020304" pitchFamily="18" charset="0"/>
                          <a:cs typeface="Times New Roman" panose="02020603050405020304" pitchFamily="18" charset="0"/>
                        </a:rPr>
                        <a:t>××</a:t>
                      </a:r>
                      <a:endParaRPr lang="zh-CN"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a:solidFill>
                            <a:schemeClr val="tx1"/>
                          </a:solidFill>
                          <a:effectLst/>
                          <a:latin typeface="Times New Roman" panose="02020603050405020304" pitchFamily="18" charset="0"/>
                          <a:cs typeface="Times New Roman" panose="02020603050405020304" pitchFamily="18" charset="0"/>
                        </a:rPr>
                        <a:t>-</a:t>
                      </a:r>
                      <a:endParaRPr lang="zh-CN"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0617209"/>
                  </a:ext>
                </a:extLst>
              </a:tr>
            </a:tbl>
          </a:graphicData>
        </a:graphic>
      </p:graphicFrame>
      <p:grpSp>
        <p:nvGrpSpPr>
          <p:cNvPr id="75" name="组合 74">
            <a:extLst>
              <a:ext uri="{FF2B5EF4-FFF2-40B4-BE49-F238E27FC236}">
                <a16:creationId xmlns:a16="http://schemas.microsoft.com/office/drawing/2014/main" id="{10C11C0A-D906-4F2E-8559-F7E69B3810F4}"/>
              </a:ext>
            </a:extLst>
          </p:cNvPr>
          <p:cNvGrpSpPr/>
          <p:nvPr/>
        </p:nvGrpSpPr>
        <p:grpSpPr>
          <a:xfrm>
            <a:off x="2827749" y="3926820"/>
            <a:ext cx="4977162" cy="1846955"/>
            <a:chOff x="2035904" y="1605776"/>
            <a:chExt cx="4977162" cy="1846955"/>
          </a:xfrm>
        </p:grpSpPr>
        <p:cxnSp>
          <p:nvCxnSpPr>
            <p:cNvPr id="77" name="直接连接符 76">
              <a:extLst>
                <a:ext uri="{FF2B5EF4-FFF2-40B4-BE49-F238E27FC236}">
                  <a16:creationId xmlns:a16="http://schemas.microsoft.com/office/drawing/2014/main" id="{BFFD35A2-A4FD-4157-B249-3A846D258A15}"/>
                </a:ext>
              </a:extLst>
            </p:cNvPr>
            <p:cNvCxnSpPr/>
            <p:nvPr/>
          </p:nvCxnSpPr>
          <p:spPr>
            <a:xfrm>
              <a:off x="3111190" y="1616927"/>
              <a:ext cx="0" cy="479502"/>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82F13EE-444C-4D05-A6DB-4FC0321ED125}"/>
                </a:ext>
              </a:extLst>
            </p:cNvPr>
            <p:cNvCxnSpPr>
              <a:cxnSpLocks/>
            </p:cNvCxnSpPr>
            <p:nvPr/>
          </p:nvCxnSpPr>
          <p:spPr>
            <a:xfrm>
              <a:off x="4719364" y="1626000"/>
              <a:ext cx="0" cy="858644"/>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694D1960-E8EB-4BE1-8B1B-BD8C896E6A8C}"/>
                </a:ext>
              </a:extLst>
            </p:cNvPr>
            <p:cNvCxnSpPr>
              <a:cxnSpLocks/>
            </p:cNvCxnSpPr>
            <p:nvPr/>
          </p:nvCxnSpPr>
          <p:spPr>
            <a:xfrm>
              <a:off x="6102383" y="1605776"/>
              <a:ext cx="0" cy="1338146"/>
            </a:xfrm>
            <a:prstGeom prst="line">
              <a:avLst/>
            </a:prstGeom>
            <a:ln w="19050"/>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37FA3D33-83AB-4000-AA3B-E32EF6120561}"/>
                </a:ext>
              </a:extLst>
            </p:cNvPr>
            <p:cNvCxnSpPr>
              <a:cxnSpLocks/>
            </p:cNvCxnSpPr>
            <p:nvPr/>
          </p:nvCxnSpPr>
          <p:spPr>
            <a:xfrm flipH="1">
              <a:off x="7008297" y="1605776"/>
              <a:ext cx="4769" cy="1846955"/>
            </a:xfrm>
            <a:prstGeom prst="line">
              <a:avLst/>
            </a:prstGeom>
            <a:ln w="19050"/>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BFF8D941-7E7E-4AD1-838F-45C44B426FF6}"/>
                </a:ext>
              </a:extLst>
            </p:cNvPr>
            <p:cNvCxnSpPr>
              <a:cxnSpLocks/>
            </p:cNvCxnSpPr>
            <p:nvPr/>
          </p:nvCxnSpPr>
          <p:spPr>
            <a:xfrm flipH="1" flipV="1">
              <a:off x="2040673" y="2096429"/>
              <a:ext cx="1070517"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114EDCDA-2FB4-4F8E-98A5-22568E44C749}"/>
                </a:ext>
              </a:extLst>
            </p:cNvPr>
            <p:cNvCxnSpPr>
              <a:cxnSpLocks/>
            </p:cNvCxnSpPr>
            <p:nvPr/>
          </p:nvCxnSpPr>
          <p:spPr>
            <a:xfrm flipH="1" flipV="1">
              <a:off x="2040674" y="2464421"/>
              <a:ext cx="2689841" cy="25279"/>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6B222D3-44C6-4F09-9930-C852BC938A54}"/>
                </a:ext>
              </a:extLst>
            </p:cNvPr>
            <p:cNvCxnSpPr>
              <a:cxnSpLocks/>
            </p:cNvCxnSpPr>
            <p:nvPr/>
          </p:nvCxnSpPr>
          <p:spPr>
            <a:xfrm flipH="1">
              <a:off x="2040673" y="2943924"/>
              <a:ext cx="405443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8AEEE707-DC46-4F68-B6A8-2188C7C2CD54}"/>
                </a:ext>
              </a:extLst>
            </p:cNvPr>
            <p:cNvCxnSpPr>
              <a:cxnSpLocks/>
            </p:cNvCxnSpPr>
            <p:nvPr/>
          </p:nvCxnSpPr>
          <p:spPr>
            <a:xfrm flipH="1">
              <a:off x="2035904" y="3452731"/>
              <a:ext cx="4972393"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85" name="文本框 84">
            <a:extLst>
              <a:ext uri="{FF2B5EF4-FFF2-40B4-BE49-F238E27FC236}">
                <a16:creationId xmlns:a16="http://schemas.microsoft.com/office/drawing/2014/main" id="{B6D1B44D-69E5-4E92-B9DC-F22329804279}"/>
              </a:ext>
            </a:extLst>
          </p:cNvPr>
          <p:cNvSpPr txBox="1"/>
          <p:nvPr/>
        </p:nvSpPr>
        <p:spPr>
          <a:xfrm>
            <a:off x="454595" y="4232137"/>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管理机构码（前五位）</a:t>
            </a:r>
          </a:p>
        </p:txBody>
      </p:sp>
      <p:sp>
        <p:nvSpPr>
          <p:cNvPr id="86" name="文本框 85">
            <a:extLst>
              <a:ext uri="{FF2B5EF4-FFF2-40B4-BE49-F238E27FC236}">
                <a16:creationId xmlns:a16="http://schemas.microsoft.com/office/drawing/2014/main" id="{FBD51E3D-4089-4F6D-8726-7B96459ABE7A}"/>
              </a:ext>
            </a:extLst>
          </p:cNvPr>
          <p:cNvSpPr txBox="1"/>
          <p:nvPr/>
        </p:nvSpPr>
        <p:spPr>
          <a:xfrm>
            <a:off x="461875" y="4577827"/>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所属系统类别及序号</a:t>
            </a:r>
          </a:p>
        </p:txBody>
      </p:sp>
      <p:sp>
        <p:nvSpPr>
          <p:cNvPr id="87" name="文本框 86">
            <a:extLst>
              <a:ext uri="{FF2B5EF4-FFF2-40B4-BE49-F238E27FC236}">
                <a16:creationId xmlns:a16="http://schemas.microsoft.com/office/drawing/2014/main" id="{918CB400-8F03-43AB-9965-871CEA1E55DF}"/>
              </a:ext>
            </a:extLst>
          </p:cNvPr>
          <p:cNvSpPr txBox="1"/>
          <p:nvPr/>
        </p:nvSpPr>
        <p:spPr>
          <a:xfrm>
            <a:off x="458235" y="5065149"/>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规则名</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事实名</a:t>
            </a:r>
          </a:p>
        </p:txBody>
      </p:sp>
      <p:sp>
        <p:nvSpPr>
          <p:cNvPr id="88" name="文本框 87">
            <a:extLst>
              <a:ext uri="{FF2B5EF4-FFF2-40B4-BE49-F238E27FC236}">
                <a16:creationId xmlns:a16="http://schemas.microsoft.com/office/drawing/2014/main" id="{AB480810-0F13-41F4-BA94-4727464A1F5D}"/>
              </a:ext>
            </a:extLst>
          </p:cNvPr>
          <p:cNvSpPr txBox="1"/>
          <p:nvPr/>
        </p:nvSpPr>
        <p:spPr>
          <a:xfrm>
            <a:off x="454595" y="5542914"/>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时间序号</a:t>
            </a:r>
          </a:p>
        </p:txBody>
      </p:sp>
      <p:sp>
        <p:nvSpPr>
          <p:cNvPr id="103" name="文本框 102">
            <a:extLst>
              <a:ext uri="{FF2B5EF4-FFF2-40B4-BE49-F238E27FC236}">
                <a16:creationId xmlns:a16="http://schemas.microsoft.com/office/drawing/2014/main" id="{B1F9CA07-A733-4549-8580-2D505FBE1B30}"/>
              </a:ext>
            </a:extLst>
          </p:cNvPr>
          <p:cNvSpPr txBox="1"/>
          <p:nvPr/>
        </p:nvSpPr>
        <p:spPr>
          <a:xfrm>
            <a:off x="127538" y="2951288"/>
            <a:ext cx="8961912" cy="338554"/>
          </a:xfrm>
          <a:prstGeom prst="rect">
            <a:avLst/>
          </a:prstGeom>
          <a:solidFill>
            <a:schemeClr val="accent1">
              <a:lumMod val="40000"/>
              <a:lumOff val="60000"/>
            </a:schemeClr>
          </a:solidFill>
        </p:spPr>
        <p:txBody>
          <a:bodyPr wrap="square" rtlCol="0">
            <a:spAutoFit/>
          </a:bodyPr>
          <a:lstStyle>
            <a:defPPr>
              <a:defRPr lang="zh-CN"/>
            </a:defPPr>
            <a:lvl1pPr>
              <a:defRPr sz="1600" b="1">
                <a:solidFill>
                  <a:srgbClr val="FF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如：第一个</a:t>
            </a: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word</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文档可以被表示为</a:t>
            </a: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51013-AFL12Z-0104001-DOC2021091600001</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05" name="文本框 104">
            <a:extLst>
              <a:ext uri="{FF2B5EF4-FFF2-40B4-BE49-F238E27FC236}">
                <a16:creationId xmlns:a16="http://schemas.microsoft.com/office/drawing/2014/main" id="{8CDDD52A-83EF-40CD-8318-7FB72AFF75CA}"/>
              </a:ext>
            </a:extLst>
          </p:cNvPr>
          <p:cNvSpPr txBox="1"/>
          <p:nvPr/>
        </p:nvSpPr>
        <p:spPr>
          <a:xfrm>
            <a:off x="109088" y="5958912"/>
            <a:ext cx="8980362" cy="338554"/>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如：温度高故障导致电机停止运行的规则可以分别被表示为</a:t>
            </a: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51013- AFL12Z-0104001-GZ-WDH</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42" name="TextBox 13">
            <a:extLst>
              <a:ext uri="{FF2B5EF4-FFF2-40B4-BE49-F238E27FC236}">
                <a16:creationId xmlns:a16="http://schemas.microsoft.com/office/drawing/2014/main" id="{95478806-77FB-4D33-9843-A825F0747361}"/>
              </a:ext>
            </a:extLst>
          </p:cNvPr>
          <p:cNvSpPr txBox="1"/>
          <p:nvPr/>
        </p:nvSpPr>
        <p:spPr>
          <a:xfrm>
            <a:off x="257072" y="715652"/>
            <a:ext cx="198552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源知识数据管理 </a:t>
            </a:r>
          </a:p>
        </p:txBody>
      </p:sp>
      <p:sp>
        <p:nvSpPr>
          <p:cNvPr id="43" name="TextBox 13">
            <a:extLst>
              <a:ext uri="{FF2B5EF4-FFF2-40B4-BE49-F238E27FC236}">
                <a16:creationId xmlns:a16="http://schemas.microsoft.com/office/drawing/2014/main" id="{6F4AAA0B-94B5-410C-8821-38CE0F69DD50}"/>
              </a:ext>
            </a:extLst>
          </p:cNvPr>
          <p:cNvSpPr txBox="1"/>
          <p:nvPr/>
        </p:nvSpPr>
        <p:spPr>
          <a:xfrm>
            <a:off x="257072" y="3469072"/>
            <a:ext cx="2519998"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规则名和事实名编码 </a:t>
            </a:r>
          </a:p>
        </p:txBody>
      </p:sp>
    </p:spTree>
    <p:extLst>
      <p:ext uri="{BB962C8B-B14F-4D97-AF65-F5344CB8AC3E}">
        <p14:creationId xmlns:p14="http://schemas.microsoft.com/office/powerpoint/2010/main" val="695253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lstStyle/>
          <a:p>
            <a:r>
              <a:rPr lang="en-US" altLang="zh-CN" dirty="0"/>
              <a:t>2</a:t>
            </a:r>
            <a:r>
              <a:rPr lang="zh-CN" altLang="en-US" dirty="0"/>
              <a:t>、</a:t>
            </a:r>
            <a:r>
              <a:rPr lang="en-US" altLang="zh-CN" dirty="0"/>
              <a:t> </a:t>
            </a:r>
            <a:r>
              <a:rPr lang="zh-CN" altLang="en-US" dirty="0"/>
              <a:t>知识应用评价标准</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163089" y="426668"/>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Tx/>
              <a:buFontTx/>
              <a:buNone/>
              <a:tabLst/>
              <a:defRPr/>
            </a:pPr>
            <a:endParaRPr kumimoji="0" lang="zh-CN" altLang="en-US" sz="2000" b="1" i="0" u="none" strike="noStrike" kern="1200" cap="none" spc="0" normalizeH="0" baseline="0" noProof="0" dirty="0">
              <a:ln>
                <a:noFill/>
              </a:ln>
              <a:solidFill>
                <a:srgbClr val="FB1705"/>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23" name="表格 22">
            <a:extLst>
              <a:ext uri="{FF2B5EF4-FFF2-40B4-BE49-F238E27FC236}">
                <a16:creationId xmlns:a16="http://schemas.microsoft.com/office/drawing/2014/main" id="{8D637FFC-1BD0-431D-983C-7DAFE81E64B9}"/>
              </a:ext>
            </a:extLst>
          </p:cNvPr>
          <p:cNvGraphicFramePr>
            <a:graphicFrameLocks noGrp="1"/>
          </p:cNvGraphicFramePr>
          <p:nvPr>
            <p:extLst/>
          </p:nvPr>
        </p:nvGraphicFramePr>
        <p:xfrm>
          <a:off x="390986" y="3923088"/>
          <a:ext cx="8446562" cy="2468716"/>
        </p:xfrm>
        <a:graphic>
          <a:graphicData uri="http://schemas.openxmlformats.org/drawingml/2006/table">
            <a:tbl>
              <a:tblPr firstRow="1" firstCol="1" bandRow="1">
                <a:tableStyleId>{5C22544A-7EE6-4342-B048-85BDC9FD1C3A}</a:tableStyleId>
              </a:tblPr>
              <a:tblGrid>
                <a:gridCol w="1268613">
                  <a:extLst>
                    <a:ext uri="{9D8B030D-6E8A-4147-A177-3AD203B41FA5}">
                      <a16:colId xmlns:a16="http://schemas.microsoft.com/office/drawing/2014/main" val="770720397"/>
                    </a:ext>
                  </a:extLst>
                </a:gridCol>
                <a:gridCol w="1090437">
                  <a:extLst>
                    <a:ext uri="{9D8B030D-6E8A-4147-A177-3AD203B41FA5}">
                      <a16:colId xmlns:a16="http://schemas.microsoft.com/office/drawing/2014/main" val="2910706841"/>
                    </a:ext>
                  </a:extLst>
                </a:gridCol>
                <a:gridCol w="1383664">
                  <a:extLst>
                    <a:ext uri="{9D8B030D-6E8A-4147-A177-3AD203B41FA5}">
                      <a16:colId xmlns:a16="http://schemas.microsoft.com/office/drawing/2014/main" val="2035952825"/>
                    </a:ext>
                  </a:extLst>
                </a:gridCol>
                <a:gridCol w="1177998">
                  <a:extLst>
                    <a:ext uri="{9D8B030D-6E8A-4147-A177-3AD203B41FA5}">
                      <a16:colId xmlns:a16="http://schemas.microsoft.com/office/drawing/2014/main" val="3243499491"/>
                    </a:ext>
                  </a:extLst>
                </a:gridCol>
                <a:gridCol w="1174944">
                  <a:extLst>
                    <a:ext uri="{9D8B030D-6E8A-4147-A177-3AD203B41FA5}">
                      <a16:colId xmlns:a16="http://schemas.microsoft.com/office/drawing/2014/main" val="3423084884"/>
                    </a:ext>
                  </a:extLst>
                </a:gridCol>
                <a:gridCol w="1174944">
                  <a:extLst>
                    <a:ext uri="{9D8B030D-6E8A-4147-A177-3AD203B41FA5}">
                      <a16:colId xmlns:a16="http://schemas.microsoft.com/office/drawing/2014/main" val="3261079192"/>
                    </a:ext>
                  </a:extLst>
                </a:gridCol>
                <a:gridCol w="1175962">
                  <a:extLst>
                    <a:ext uri="{9D8B030D-6E8A-4147-A177-3AD203B41FA5}">
                      <a16:colId xmlns:a16="http://schemas.microsoft.com/office/drawing/2014/main" val="4256289983"/>
                    </a:ext>
                  </a:extLst>
                </a:gridCol>
              </a:tblGrid>
              <a:tr h="650812">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数据库字段名</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数据库</a:t>
                      </a:r>
                      <a:endParaRPr lang="en-US" altLang="zh-CN" sz="1400" dirty="0">
                        <a:solidFill>
                          <a:schemeClr val="tx1"/>
                        </a:solidFill>
                        <a:effectLst/>
                        <a:latin typeface="微软雅黑" panose="020B0503020204020204" pitchFamily="34" charset="-122"/>
                        <a:ea typeface="微软雅黑" panose="020B0503020204020204" pitchFamily="34" charset="-122"/>
                      </a:endParaRPr>
                    </a:p>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字段编码</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数据库字段类型</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数据库</a:t>
                      </a:r>
                      <a:endParaRPr lang="en-US" altLang="zh-CN" sz="1400" dirty="0">
                        <a:solidFill>
                          <a:schemeClr val="tx1"/>
                        </a:solidFill>
                        <a:effectLst/>
                        <a:latin typeface="微软雅黑" panose="020B0503020204020204" pitchFamily="34" charset="-122"/>
                        <a:ea typeface="微软雅黑" panose="020B0503020204020204" pitchFamily="34" charset="-122"/>
                      </a:endParaRPr>
                    </a:p>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字段长度</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是否为主键</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是否可以</a:t>
                      </a:r>
                      <a:endParaRPr lang="en-US" altLang="zh-CN" sz="1400" dirty="0">
                        <a:solidFill>
                          <a:schemeClr val="tx1"/>
                        </a:solidFill>
                        <a:effectLst/>
                        <a:latin typeface="微软雅黑" panose="020B0503020204020204" pitchFamily="34" charset="-122"/>
                        <a:ea typeface="微软雅黑" panose="020B0503020204020204" pitchFamily="34" charset="-122"/>
                      </a:endParaRPr>
                    </a:p>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为空</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是否自增</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29929881"/>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知识</a:t>
                      </a:r>
                      <a:r>
                        <a:rPr lang="en-US" sz="1400" b="1" dirty="0">
                          <a:solidFill>
                            <a:schemeClr val="tx1"/>
                          </a:solidFill>
                          <a:effectLst/>
                          <a:latin typeface="Times New Roman" panose="02020603050405020304" pitchFamily="18" charset="0"/>
                          <a:ea typeface="+mj-ea"/>
                          <a:cs typeface="Times New Roman" panose="02020603050405020304" pitchFamily="18" charset="0"/>
                        </a:rPr>
                        <a:t>ID</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UTF-8</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NUMBER</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10</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是</a:t>
                      </a: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lnT w="38100" cmpd="sng">
                      <a:noFill/>
                    </a:lnT>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是</a:t>
                      </a:r>
                    </a:p>
                  </a:txBody>
                  <a:tcPr marL="68580" marR="68580" marT="0" marB="0" anchor="ctr">
                    <a:lnT w="38100" cmpd="sng">
                      <a:noFill/>
                    </a:lnT>
                    <a:noFill/>
                  </a:tcPr>
                </a:tc>
                <a:extLst>
                  <a:ext uri="{0D108BD9-81ED-4DB2-BD59-A6C34878D82A}">
                    <a16:rowId xmlns:a16="http://schemas.microsoft.com/office/drawing/2014/main" val="1587755079"/>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录入知识</a:t>
                      </a: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UTF-8</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VARCHAR</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255</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extLst>
                  <a:ext uri="{0D108BD9-81ED-4DB2-BD59-A6C34878D82A}">
                    <a16:rowId xmlns:a16="http://schemas.microsoft.com/office/drawing/2014/main" val="1798576079"/>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知识反馈</a:t>
                      </a: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UTF-8</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VARCHAR</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255</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extLst>
                  <a:ext uri="{0D108BD9-81ED-4DB2-BD59-A6C34878D82A}">
                    <a16:rowId xmlns:a16="http://schemas.microsoft.com/office/drawing/2014/main" val="1551555322"/>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使用次数</a:t>
                      </a:r>
                    </a:p>
                  </a:txBody>
                  <a:tcPr marL="68580" marR="68580" marT="0" marB="0" anchor="ctr">
                    <a:noFill/>
                  </a:tcPr>
                </a:tc>
                <a:tc>
                  <a:txBody>
                    <a:bodyPr/>
                    <a:lstStyle/>
                    <a:p>
                      <a:pPr algn="ctr">
                        <a:lnSpc>
                          <a:spcPts val="2000"/>
                        </a:lnSpc>
                        <a:spcAft>
                          <a:spcPts val="0"/>
                        </a:spcAft>
                        <a:tabLst>
                          <a:tab pos="2700655" algn="ctr"/>
                          <a:tab pos="5400040" algn="r"/>
                        </a:tabLst>
                      </a:pPr>
                      <a:r>
                        <a:rPr lang="en-US" sz="1400" b="1">
                          <a:solidFill>
                            <a:schemeClr val="tx1"/>
                          </a:solidFill>
                          <a:effectLst/>
                          <a:latin typeface="Times New Roman" panose="02020603050405020304" pitchFamily="18" charset="0"/>
                          <a:ea typeface="+mj-ea"/>
                          <a:cs typeface="Times New Roman" panose="02020603050405020304" pitchFamily="18" charset="0"/>
                        </a:rPr>
                        <a:t>UTF-8</a:t>
                      </a:r>
                      <a:endParaRPr lang="zh-CN" sz="1400" b="1">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NUMBER</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10</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extLst>
                  <a:ext uri="{0D108BD9-81ED-4DB2-BD59-A6C34878D82A}">
                    <a16:rowId xmlns:a16="http://schemas.microsoft.com/office/drawing/2014/main" val="2417115661"/>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错误次数</a:t>
                      </a:r>
                    </a:p>
                  </a:txBody>
                  <a:tcPr marL="68580" marR="68580" marT="0" marB="0" anchor="ctr">
                    <a:noFill/>
                  </a:tcPr>
                </a:tc>
                <a:tc>
                  <a:txBody>
                    <a:bodyPr/>
                    <a:lstStyle/>
                    <a:p>
                      <a:pPr algn="ctr">
                        <a:lnSpc>
                          <a:spcPts val="2000"/>
                        </a:lnSpc>
                        <a:spcAft>
                          <a:spcPts val="0"/>
                        </a:spcAft>
                        <a:tabLst>
                          <a:tab pos="2700655" algn="ctr"/>
                          <a:tab pos="5400040" algn="r"/>
                        </a:tabLst>
                      </a:pPr>
                      <a:r>
                        <a:rPr lang="en-US" sz="1400" b="1">
                          <a:solidFill>
                            <a:schemeClr val="tx1"/>
                          </a:solidFill>
                          <a:effectLst/>
                          <a:latin typeface="Times New Roman" panose="02020603050405020304" pitchFamily="18" charset="0"/>
                          <a:ea typeface="+mj-ea"/>
                          <a:cs typeface="Times New Roman" panose="02020603050405020304" pitchFamily="18" charset="0"/>
                        </a:rPr>
                        <a:t>UTF-8</a:t>
                      </a:r>
                      <a:endParaRPr lang="zh-CN" sz="1400" b="1">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NUMBER</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10</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noFill/>
                  </a:tcPr>
                </a:tc>
                <a:extLst>
                  <a:ext uri="{0D108BD9-81ED-4DB2-BD59-A6C34878D82A}">
                    <a16:rowId xmlns:a16="http://schemas.microsoft.com/office/drawing/2014/main" val="2362488215"/>
                  </a:ext>
                </a:extLst>
              </a:tr>
              <a:tr h="302984">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点赞数</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b="1">
                          <a:solidFill>
                            <a:schemeClr val="tx1"/>
                          </a:solidFill>
                          <a:effectLst/>
                          <a:latin typeface="Times New Roman" panose="02020603050405020304" pitchFamily="18" charset="0"/>
                          <a:ea typeface="+mj-ea"/>
                          <a:cs typeface="Times New Roman" panose="02020603050405020304" pitchFamily="18" charset="0"/>
                        </a:rPr>
                        <a:t>UTF-8</a:t>
                      </a:r>
                      <a:endParaRPr lang="zh-CN" sz="1400" b="1">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b="1">
                          <a:solidFill>
                            <a:schemeClr val="tx1"/>
                          </a:solidFill>
                          <a:effectLst/>
                          <a:latin typeface="Times New Roman" panose="02020603050405020304" pitchFamily="18" charset="0"/>
                          <a:ea typeface="+mj-ea"/>
                          <a:cs typeface="Times New Roman" panose="02020603050405020304" pitchFamily="18" charset="0"/>
                        </a:rPr>
                        <a:t>NUMBER</a:t>
                      </a:r>
                      <a:endParaRPr lang="zh-CN" sz="1400" b="1">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mj-ea"/>
                          <a:cs typeface="Times New Roman" panose="02020603050405020304" pitchFamily="18" charset="0"/>
                        </a:rPr>
                        <a:t>10</a:t>
                      </a:r>
                      <a:endParaRPr lang="zh-CN" sz="1400" b="1" dirty="0">
                        <a:solidFill>
                          <a:schemeClr val="tx1"/>
                        </a:solidFill>
                        <a:effectLst/>
                        <a:latin typeface="Times New Roman" panose="02020603050405020304" pitchFamily="18" charset="0"/>
                        <a:ea typeface="+mj-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是</a:t>
                      </a:r>
                    </a:p>
                  </a:txBody>
                  <a:tcPr marL="68580" marR="68580" marT="0" marB="0" anchor="ctr">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zh-CN" sz="1400" b="1" dirty="0">
                          <a:solidFill>
                            <a:schemeClr val="tx1"/>
                          </a:solidFill>
                          <a:effectLst/>
                          <a:latin typeface="Times New Roman" panose="02020603050405020304" pitchFamily="18" charset="0"/>
                          <a:ea typeface="+mj-ea"/>
                          <a:cs typeface="Times New Roman" panose="02020603050405020304" pitchFamily="18" charset="0"/>
                        </a:rPr>
                        <a:t>否</a:t>
                      </a:r>
                    </a:p>
                  </a:txBody>
                  <a:tcPr marL="68580" marR="68580" marT="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7881123"/>
                  </a:ext>
                </a:extLst>
              </a:tr>
            </a:tbl>
          </a:graphicData>
        </a:graphic>
      </p:graphicFrame>
      <p:grpSp>
        <p:nvGrpSpPr>
          <p:cNvPr id="31" name="组合 30">
            <a:extLst>
              <a:ext uri="{FF2B5EF4-FFF2-40B4-BE49-F238E27FC236}">
                <a16:creationId xmlns:a16="http://schemas.microsoft.com/office/drawing/2014/main" id="{FAA46C2D-920B-4D48-96DC-0D1869A58B0D}"/>
              </a:ext>
            </a:extLst>
          </p:cNvPr>
          <p:cNvGrpSpPr/>
          <p:nvPr/>
        </p:nvGrpSpPr>
        <p:grpSpPr>
          <a:xfrm>
            <a:off x="981963" y="1285338"/>
            <a:ext cx="6812734" cy="2053059"/>
            <a:chOff x="457857" y="1285338"/>
            <a:chExt cx="6812734" cy="2053059"/>
          </a:xfrm>
        </p:grpSpPr>
        <p:sp>
          <p:nvSpPr>
            <p:cNvPr id="2" name="矩形: 圆角 1">
              <a:extLst>
                <a:ext uri="{FF2B5EF4-FFF2-40B4-BE49-F238E27FC236}">
                  <a16:creationId xmlns:a16="http://schemas.microsoft.com/office/drawing/2014/main" id="{6F40F412-EE8D-453A-B99B-45DA4F9B3437}"/>
                </a:ext>
              </a:extLst>
            </p:cNvPr>
            <p:cNvSpPr/>
            <p:nvPr/>
          </p:nvSpPr>
          <p:spPr>
            <a:xfrm>
              <a:off x="2242379" y="2150505"/>
              <a:ext cx="1337215" cy="38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录入知识</a:t>
              </a:r>
            </a:p>
          </p:txBody>
        </p:sp>
        <p:sp>
          <p:nvSpPr>
            <p:cNvPr id="47" name="矩形: 圆角 46">
              <a:extLst>
                <a:ext uri="{FF2B5EF4-FFF2-40B4-BE49-F238E27FC236}">
                  <a16:creationId xmlns:a16="http://schemas.microsoft.com/office/drawing/2014/main" id="{F2CD2478-9E4C-4FC0-969D-A587F0EA6FAE}"/>
                </a:ext>
              </a:extLst>
            </p:cNvPr>
            <p:cNvSpPr/>
            <p:nvPr/>
          </p:nvSpPr>
          <p:spPr>
            <a:xfrm>
              <a:off x="1373049" y="1285338"/>
              <a:ext cx="1337215" cy="380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使用次数</a:t>
              </a:r>
            </a:p>
          </p:txBody>
        </p:sp>
        <p:sp>
          <p:nvSpPr>
            <p:cNvPr id="48" name="矩形: 圆角 47">
              <a:extLst>
                <a:ext uri="{FF2B5EF4-FFF2-40B4-BE49-F238E27FC236}">
                  <a16:creationId xmlns:a16="http://schemas.microsoft.com/office/drawing/2014/main" id="{84D81FF2-3B59-4DDA-B2A1-934F7B8BC7CF}"/>
                </a:ext>
              </a:extLst>
            </p:cNvPr>
            <p:cNvSpPr/>
            <p:nvPr/>
          </p:nvSpPr>
          <p:spPr>
            <a:xfrm>
              <a:off x="3955950" y="2150505"/>
              <a:ext cx="1337215" cy="380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版本号</a:t>
              </a:r>
            </a:p>
          </p:txBody>
        </p:sp>
        <p:sp>
          <p:nvSpPr>
            <p:cNvPr id="49" name="矩形: 圆角 48">
              <a:extLst>
                <a:ext uri="{FF2B5EF4-FFF2-40B4-BE49-F238E27FC236}">
                  <a16:creationId xmlns:a16="http://schemas.microsoft.com/office/drawing/2014/main" id="{AB4A0220-C6E0-4F60-9B9B-C3A494634F56}"/>
                </a:ext>
              </a:extLst>
            </p:cNvPr>
            <p:cNvSpPr/>
            <p:nvPr/>
          </p:nvSpPr>
          <p:spPr>
            <a:xfrm>
              <a:off x="2242377" y="2958349"/>
              <a:ext cx="1337215" cy="380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知识反馈</a:t>
              </a:r>
            </a:p>
          </p:txBody>
        </p:sp>
        <p:sp>
          <p:nvSpPr>
            <p:cNvPr id="50" name="矩形: 圆角 49">
              <a:extLst>
                <a:ext uri="{FF2B5EF4-FFF2-40B4-BE49-F238E27FC236}">
                  <a16:creationId xmlns:a16="http://schemas.microsoft.com/office/drawing/2014/main" id="{64BAAB7D-4155-4BEF-9D8E-4A1BC36D20D3}"/>
                </a:ext>
              </a:extLst>
            </p:cNvPr>
            <p:cNvSpPr/>
            <p:nvPr/>
          </p:nvSpPr>
          <p:spPr>
            <a:xfrm>
              <a:off x="457857" y="2155795"/>
              <a:ext cx="1337215" cy="380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错误次数</a:t>
              </a:r>
            </a:p>
          </p:txBody>
        </p:sp>
        <p:sp>
          <p:nvSpPr>
            <p:cNvPr id="51" name="矩形: 圆角 50">
              <a:extLst>
                <a:ext uri="{FF2B5EF4-FFF2-40B4-BE49-F238E27FC236}">
                  <a16:creationId xmlns:a16="http://schemas.microsoft.com/office/drawing/2014/main" id="{D13F8206-C229-4DAC-8A73-5234E6D1C9C5}"/>
                </a:ext>
              </a:extLst>
            </p:cNvPr>
            <p:cNvSpPr/>
            <p:nvPr/>
          </p:nvSpPr>
          <p:spPr>
            <a:xfrm>
              <a:off x="3178154" y="1293722"/>
              <a:ext cx="1337215" cy="380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点赞数</a:t>
              </a:r>
            </a:p>
          </p:txBody>
        </p:sp>
        <p:cxnSp>
          <p:nvCxnSpPr>
            <p:cNvPr id="7" name="直接箭头连接符 6">
              <a:extLst>
                <a:ext uri="{FF2B5EF4-FFF2-40B4-BE49-F238E27FC236}">
                  <a16:creationId xmlns:a16="http://schemas.microsoft.com/office/drawing/2014/main" id="{A9508A9B-201C-4909-8FC1-A9FCD60155F8}"/>
                </a:ext>
              </a:extLst>
            </p:cNvPr>
            <p:cNvCxnSpPr>
              <a:stCxn id="2" idx="0"/>
            </p:cNvCxnSpPr>
            <p:nvPr/>
          </p:nvCxnSpPr>
          <p:spPr>
            <a:xfrm flipH="1" flipV="1">
              <a:off x="2041656" y="1673770"/>
              <a:ext cx="869331" cy="476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CD7249C-DA1D-41A8-8248-72FE38A8DAD4}"/>
                </a:ext>
              </a:extLst>
            </p:cNvPr>
            <p:cNvCxnSpPr>
              <a:stCxn id="2" idx="0"/>
              <a:endCxn id="51" idx="2"/>
            </p:cNvCxnSpPr>
            <p:nvPr/>
          </p:nvCxnSpPr>
          <p:spPr>
            <a:xfrm flipV="1">
              <a:off x="2910987" y="1673770"/>
              <a:ext cx="935775" cy="476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62C7A93-7B2B-40B2-9EB5-10E8EEB4FBA3}"/>
                </a:ext>
              </a:extLst>
            </p:cNvPr>
            <p:cNvCxnSpPr>
              <a:stCxn id="2" idx="1"/>
              <a:endCxn id="50" idx="3"/>
            </p:cNvCxnSpPr>
            <p:nvPr/>
          </p:nvCxnSpPr>
          <p:spPr>
            <a:xfrm flipH="1">
              <a:off x="1795072" y="2340529"/>
              <a:ext cx="447307" cy="52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3333102-0B7A-4D30-B853-A8D003837F5A}"/>
                </a:ext>
              </a:extLst>
            </p:cNvPr>
            <p:cNvCxnSpPr>
              <a:stCxn id="2" idx="3"/>
              <a:endCxn id="48" idx="1"/>
            </p:cNvCxnSpPr>
            <p:nvPr/>
          </p:nvCxnSpPr>
          <p:spPr>
            <a:xfrm>
              <a:off x="3579594" y="2340529"/>
              <a:ext cx="3763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A3CC5E9-E933-4AE5-A0C3-A689799602D0}"/>
                </a:ext>
              </a:extLst>
            </p:cNvPr>
            <p:cNvCxnSpPr>
              <a:stCxn id="2" idx="2"/>
              <a:endCxn id="49" idx="0"/>
            </p:cNvCxnSpPr>
            <p:nvPr/>
          </p:nvCxnSpPr>
          <p:spPr>
            <a:xfrm flipH="1">
              <a:off x="2910985" y="2530553"/>
              <a:ext cx="2" cy="4277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D4D1349E-60D5-4F92-BFAA-08FB5975921F}"/>
                </a:ext>
              </a:extLst>
            </p:cNvPr>
            <p:cNvSpPr/>
            <p:nvPr/>
          </p:nvSpPr>
          <p:spPr>
            <a:xfrm>
              <a:off x="5853323" y="1457051"/>
              <a:ext cx="1337215" cy="38004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20210910</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矩形: 圆角 69">
              <a:extLst>
                <a:ext uri="{FF2B5EF4-FFF2-40B4-BE49-F238E27FC236}">
                  <a16:creationId xmlns:a16="http://schemas.microsoft.com/office/drawing/2014/main" id="{F90CAFBA-7C73-407B-846E-364459838C7B}"/>
                </a:ext>
              </a:extLst>
            </p:cNvPr>
            <p:cNvSpPr/>
            <p:nvPr/>
          </p:nvSpPr>
          <p:spPr>
            <a:xfrm>
              <a:off x="5854062" y="1870523"/>
              <a:ext cx="1337215" cy="38004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rPr>
                <a:t>20210911</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sp>
          <p:nvSpPr>
            <p:cNvPr id="72" name="矩形: 圆角 71">
              <a:extLst>
                <a:ext uri="{FF2B5EF4-FFF2-40B4-BE49-F238E27FC236}">
                  <a16:creationId xmlns:a16="http://schemas.microsoft.com/office/drawing/2014/main" id="{0CACB21D-F70B-4E92-8C1A-25D7EA0C27F9}"/>
                </a:ext>
              </a:extLst>
            </p:cNvPr>
            <p:cNvSpPr/>
            <p:nvPr/>
          </p:nvSpPr>
          <p:spPr>
            <a:xfrm>
              <a:off x="5852584" y="2273065"/>
              <a:ext cx="1337215" cy="38004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rPr>
                <a:t>20210912</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sp>
          <p:nvSpPr>
            <p:cNvPr id="74" name="矩形: 圆角 73">
              <a:extLst>
                <a:ext uri="{FF2B5EF4-FFF2-40B4-BE49-F238E27FC236}">
                  <a16:creationId xmlns:a16="http://schemas.microsoft.com/office/drawing/2014/main" id="{4C55BB67-A715-4EC3-988D-F9FE91515208}"/>
                </a:ext>
              </a:extLst>
            </p:cNvPr>
            <p:cNvSpPr/>
            <p:nvPr/>
          </p:nvSpPr>
          <p:spPr>
            <a:xfrm>
              <a:off x="5853323" y="2686537"/>
              <a:ext cx="1337215" cy="38004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rPr>
                <a:t>20210913</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cxnSp>
          <p:nvCxnSpPr>
            <p:cNvPr id="76" name="直接箭头连接符 75">
              <a:extLst>
                <a:ext uri="{FF2B5EF4-FFF2-40B4-BE49-F238E27FC236}">
                  <a16:creationId xmlns:a16="http://schemas.microsoft.com/office/drawing/2014/main" id="{574C271C-1C29-4A76-A34B-58B827B23FB5}"/>
                </a:ext>
              </a:extLst>
            </p:cNvPr>
            <p:cNvCxnSpPr>
              <a:cxnSpLocks/>
            </p:cNvCxnSpPr>
            <p:nvPr/>
          </p:nvCxnSpPr>
          <p:spPr>
            <a:xfrm>
              <a:off x="5293165" y="2317573"/>
              <a:ext cx="41121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A7BBD414-88B8-4904-B65C-F3900828E38F}"/>
                </a:ext>
              </a:extLst>
            </p:cNvPr>
            <p:cNvSpPr/>
            <p:nvPr/>
          </p:nvSpPr>
          <p:spPr>
            <a:xfrm>
              <a:off x="5754029" y="1356703"/>
              <a:ext cx="1516562" cy="1865986"/>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sp>
        <p:nvSpPr>
          <p:cNvPr id="30" name="TextBox 13">
            <a:extLst>
              <a:ext uri="{FF2B5EF4-FFF2-40B4-BE49-F238E27FC236}">
                <a16:creationId xmlns:a16="http://schemas.microsoft.com/office/drawing/2014/main" id="{32B45785-A4B3-4AD4-95B1-2E739927842A}"/>
              </a:ext>
            </a:extLst>
          </p:cNvPr>
          <p:cNvSpPr txBox="1"/>
          <p:nvPr/>
        </p:nvSpPr>
        <p:spPr>
          <a:xfrm>
            <a:off x="251061" y="752873"/>
            <a:ext cx="229177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源知识逻辑属性图 </a:t>
            </a:r>
          </a:p>
        </p:txBody>
      </p:sp>
      <p:sp>
        <p:nvSpPr>
          <p:cNvPr id="32" name="TextBox 13">
            <a:extLst>
              <a:ext uri="{FF2B5EF4-FFF2-40B4-BE49-F238E27FC236}">
                <a16:creationId xmlns:a16="http://schemas.microsoft.com/office/drawing/2014/main" id="{E08839BF-CF72-4AE1-84E3-C48CD4E978DB}"/>
              </a:ext>
            </a:extLst>
          </p:cNvPr>
          <p:cNvSpPr txBox="1"/>
          <p:nvPr/>
        </p:nvSpPr>
        <p:spPr>
          <a:xfrm>
            <a:off x="251061" y="3170598"/>
            <a:ext cx="1766123"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源知识物理表</a:t>
            </a:r>
          </a:p>
        </p:txBody>
      </p:sp>
    </p:spTree>
    <p:extLst>
      <p:ext uri="{BB962C8B-B14F-4D97-AF65-F5344CB8AC3E}">
        <p14:creationId xmlns:p14="http://schemas.microsoft.com/office/powerpoint/2010/main" val="369442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a:extLst>
              <a:ext uri="{FF2B5EF4-FFF2-40B4-BE49-F238E27FC236}">
                <a16:creationId xmlns:a16="http://schemas.microsoft.com/office/drawing/2014/main" id="{37D84E1E-9E8C-4558-B5C0-77984E8A923C}"/>
              </a:ext>
            </a:extLst>
          </p:cNvPr>
          <p:cNvSpPr txBox="1"/>
          <p:nvPr/>
        </p:nvSpPr>
        <p:spPr>
          <a:xfrm>
            <a:off x="257073" y="715652"/>
            <a:ext cx="159403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一致性检测</a:t>
            </a:r>
          </a:p>
        </p:txBody>
      </p:sp>
      <p:sp>
        <p:nvSpPr>
          <p:cNvPr id="6" name="矩形 5">
            <a:extLst>
              <a:ext uri="{FF2B5EF4-FFF2-40B4-BE49-F238E27FC236}">
                <a16:creationId xmlns:a16="http://schemas.microsoft.com/office/drawing/2014/main" id="{BA5C8B24-4ABF-4DA9-9E5D-AF6CCF2EFCFB}"/>
              </a:ext>
            </a:extLst>
          </p:cNvPr>
          <p:cNvSpPr/>
          <p:nvPr/>
        </p:nvSpPr>
        <p:spPr>
          <a:xfrm>
            <a:off x="147624" y="1464292"/>
            <a:ext cx="2903982" cy="24475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 name="矩形: 圆角 6">
            <a:extLst>
              <a:ext uri="{FF2B5EF4-FFF2-40B4-BE49-F238E27FC236}">
                <a16:creationId xmlns:a16="http://schemas.microsoft.com/office/drawing/2014/main" id="{E7594058-D205-4798-9A5E-7787D1EDDED9}"/>
              </a:ext>
            </a:extLst>
          </p:cNvPr>
          <p:cNvSpPr/>
          <p:nvPr/>
        </p:nvSpPr>
        <p:spPr>
          <a:xfrm>
            <a:off x="284457" y="1291500"/>
            <a:ext cx="2571087" cy="400110"/>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冗余检测</a:t>
            </a:r>
          </a:p>
        </p:txBody>
      </p:sp>
      <p:sp>
        <p:nvSpPr>
          <p:cNvPr id="10" name="文本框 9">
            <a:extLst>
              <a:ext uri="{FF2B5EF4-FFF2-40B4-BE49-F238E27FC236}">
                <a16:creationId xmlns:a16="http://schemas.microsoft.com/office/drawing/2014/main" id="{B98FC4CB-E0E6-4973-8155-2978616D1018}"/>
              </a:ext>
            </a:extLst>
          </p:cNvPr>
          <p:cNvSpPr txBox="1"/>
          <p:nvPr/>
        </p:nvSpPr>
        <p:spPr>
          <a:xfrm>
            <a:off x="942937" y="1727570"/>
            <a:ext cx="1278208"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等价规则</a:t>
            </a:r>
            <a:endParaRPr lang="en-US" altLang="zh-CN" dirty="0">
              <a:sym typeface="Times New Roman" panose="02020603050405020304" pitchFamily="18" charset="0"/>
            </a:endParaRPr>
          </a:p>
        </p:txBody>
      </p:sp>
      <p:sp>
        <p:nvSpPr>
          <p:cNvPr id="13" name="文本框 12">
            <a:extLst>
              <a:ext uri="{FF2B5EF4-FFF2-40B4-BE49-F238E27FC236}">
                <a16:creationId xmlns:a16="http://schemas.microsoft.com/office/drawing/2014/main" id="{271A3EFA-7BAA-4863-B94D-FA42E4ADCCDA}"/>
              </a:ext>
            </a:extLst>
          </p:cNvPr>
          <p:cNvSpPr txBox="1"/>
          <p:nvPr/>
        </p:nvSpPr>
        <p:spPr>
          <a:xfrm>
            <a:off x="147624" y="3319339"/>
            <a:ext cx="2847543" cy="584775"/>
          </a:xfrm>
          <a:prstGeom prst="rect">
            <a:avLst/>
          </a:prstGeom>
          <a:solidFill>
            <a:schemeClr val="accent4">
              <a:lumMod val="20000"/>
              <a:lumOff val="80000"/>
            </a:schemeClr>
          </a:solid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检测规则是否可被其他规则</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表达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或</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代替</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4" name="矩形 13">
            <a:extLst>
              <a:ext uri="{FF2B5EF4-FFF2-40B4-BE49-F238E27FC236}">
                <a16:creationId xmlns:a16="http://schemas.microsoft.com/office/drawing/2014/main" id="{C05B4DFA-F498-4D6F-AFF7-090DB462038C}"/>
              </a:ext>
            </a:extLst>
          </p:cNvPr>
          <p:cNvSpPr/>
          <p:nvPr/>
        </p:nvSpPr>
        <p:spPr>
          <a:xfrm>
            <a:off x="3181181" y="1466239"/>
            <a:ext cx="2851200" cy="24475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矩形: 圆角 14">
            <a:extLst>
              <a:ext uri="{FF2B5EF4-FFF2-40B4-BE49-F238E27FC236}">
                <a16:creationId xmlns:a16="http://schemas.microsoft.com/office/drawing/2014/main" id="{152362D3-0431-4277-8710-D3DCBC3307E0}"/>
              </a:ext>
            </a:extLst>
          </p:cNvPr>
          <p:cNvSpPr/>
          <p:nvPr/>
        </p:nvSpPr>
        <p:spPr>
          <a:xfrm>
            <a:off x="3331719" y="1285827"/>
            <a:ext cx="2571087" cy="400110"/>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矛盾检测</a:t>
            </a:r>
          </a:p>
        </p:txBody>
      </p:sp>
      <p:sp>
        <p:nvSpPr>
          <p:cNvPr id="17" name="文本框 16">
            <a:extLst>
              <a:ext uri="{FF2B5EF4-FFF2-40B4-BE49-F238E27FC236}">
                <a16:creationId xmlns:a16="http://schemas.microsoft.com/office/drawing/2014/main" id="{329216B2-6C67-41EF-8FBE-6FEB06803522}"/>
              </a:ext>
            </a:extLst>
          </p:cNvPr>
          <p:cNvSpPr txBox="1"/>
          <p:nvPr/>
        </p:nvSpPr>
        <p:spPr>
          <a:xfrm>
            <a:off x="186605" y="2837297"/>
            <a:ext cx="894867" cy="307777"/>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1400" dirty="0">
                <a:sym typeface="Times New Roman" panose="02020603050405020304" pitchFamily="18" charset="0"/>
              </a:rPr>
              <a:t>条件从属</a:t>
            </a:r>
            <a:endParaRPr lang="en-US" altLang="zh-CN" sz="1400" dirty="0">
              <a:sym typeface="Times New Roman" panose="02020603050405020304" pitchFamily="18" charset="0"/>
            </a:endParaRPr>
          </a:p>
        </p:txBody>
      </p:sp>
      <p:sp>
        <p:nvSpPr>
          <p:cNvPr id="18" name="文本框 17">
            <a:extLst>
              <a:ext uri="{FF2B5EF4-FFF2-40B4-BE49-F238E27FC236}">
                <a16:creationId xmlns:a16="http://schemas.microsoft.com/office/drawing/2014/main" id="{6CB348EA-5EF7-43A8-A7A0-65AD06617E90}"/>
              </a:ext>
            </a:extLst>
          </p:cNvPr>
          <p:cNvSpPr txBox="1"/>
          <p:nvPr/>
        </p:nvSpPr>
        <p:spPr>
          <a:xfrm>
            <a:off x="3206517" y="3313666"/>
            <a:ext cx="2825864" cy="584775"/>
          </a:xfrm>
          <a:prstGeom prst="rect">
            <a:avLst/>
          </a:prstGeom>
          <a:solidFill>
            <a:schemeClr val="accent4">
              <a:lumMod val="20000"/>
              <a:lumOff val="80000"/>
            </a:schemeClr>
          </a:solid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检测是否存在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矛盾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规则</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或</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规则链</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0" name="文本框 19">
            <a:extLst>
              <a:ext uri="{FF2B5EF4-FFF2-40B4-BE49-F238E27FC236}">
                <a16:creationId xmlns:a16="http://schemas.microsoft.com/office/drawing/2014/main" id="{734338EF-E5BD-4E06-9944-A66E9A7FB5BD}"/>
              </a:ext>
            </a:extLst>
          </p:cNvPr>
          <p:cNvSpPr txBox="1"/>
          <p:nvPr/>
        </p:nvSpPr>
        <p:spPr>
          <a:xfrm>
            <a:off x="943145" y="2235759"/>
            <a:ext cx="1278000"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从属规则</a:t>
            </a:r>
            <a:endParaRPr lang="en-US" altLang="zh-CN" dirty="0">
              <a:sym typeface="Times New Roman" panose="02020603050405020304" pitchFamily="18" charset="0"/>
            </a:endParaRPr>
          </a:p>
        </p:txBody>
      </p:sp>
      <p:sp>
        <p:nvSpPr>
          <p:cNvPr id="23" name="矩形 22">
            <a:extLst>
              <a:ext uri="{FF2B5EF4-FFF2-40B4-BE49-F238E27FC236}">
                <a16:creationId xmlns:a16="http://schemas.microsoft.com/office/drawing/2014/main" id="{1ECC4305-CA96-4323-942E-6BF9FC7C03DA}"/>
              </a:ext>
            </a:extLst>
          </p:cNvPr>
          <p:cNvSpPr/>
          <p:nvPr/>
        </p:nvSpPr>
        <p:spPr>
          <a:xfrm>
            <a:off x="6145176" y="1450849"/>
            <a:ext cx="2851200" cy="24475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4" name="矩形: 圆角 23">
            <a:extLst>
              <a:ext uri="{FF2B5EF4-FFF2-40B4-BE49-F238E27FC236}">
                <a16:creationId xmlns:a16="http://schemas.microsoft.com/office/drawing/2014/main" id="{DBF5646D-6735-4D6A-BFA2-798E9038906B}"/>
              </a:ext>
            </a:extLst>
          </p:cNvPr>
          <p:cNvSpPr/>
          <p:nvPr/>
        </p:nvSpPr>
        <p:spPr>
          <a:xfrm>
            <a:off x="6293523" y="1285827"/>
            <a:ext cx="2592296" cy="400110"/>
          </a:xfrm>
          <a:prstGeom prst="round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循环检测</a:t>
            </a:r>
          </a:p>
        </p:txBody>
      </p:sp>
      <p:sp>
        <p:nvSpPr>
          <p:cNvPr id="25" name="文本框 24">
            <a:extLst>
              <a:ext uri="{FF2B5EF4-FFF2-40B4-BE49-F238E27FC236}">
                <a16:creationId xmlns:a16="http://schemas.microsoft.com/office/drawing/2014/main" id="{4584A2DF-B17D-460A-8E16-97044B4B7DA9}"/>
              </a:ext>
            </a:extLst>
          </p:cNvPr>
          <p:cNvSpPr txBox="1"/>
          <p:nvPr/>
        </p:nvSpPr>
        <p:spPr>
          <a:xfrm>
            <a:off x="6145176" y="3305896"/>
            <a:ext cx="2851200" cy="584775"/>
          </a:xfrm>
          <a:prstGeom prst="rect">
            <a:avLst/>
          </a:prstGeom>
          <a:solidFill>
            <a:schemeClr val="accent4">
              <a:lumMod val="20000"/>
              <a:lumOff val="80000"/>
            </a:schemeClr>
          </a:solidFill>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检测规则或规则链中存在</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推导结果与推导前提相同</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的结论</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6" name="文本框 25">
            <a:extLst>
              <a:ext uri="{FF2B5EF4-FFF2-40B4-BE49-F238E27FC236}">
                <a16:creationId xmlns:a16="http://schemas.microsoft.com/office/drawing/2014/main" id="{DF429F98-7E69-4699-ABBA-893462F6D641}"/>
              </a:ext>
            </a:extLst>
          </p:cNvPr>
          <p:cNvSpPr txBox="1"/>
          <p:nvPr/>
        </p:nvSpPr>
        <p:spPr>
          <a:xfrm>
            <a:off x="6497381" y="2793792"/>
            <a:ext cx="2160000"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前后引入同一谓词</a:t>
            </a:r>
            <a:endParaRPr lang="en-US" altLang="zh-CN" dirty="0">
              <a:sym typeface="Times New Roman" panose="02020603050405020304" pitchFamily="18" charset="0"/>
            </a:endParaRPr>
          </a:p>
        </p:txBody>
      </p:sp>
      <p:sp>
        <p:nvSpPr>
          <p:cNvPr id="29" name="文本框 28">
            <a:extLst>
              <a:ext uri="{FF2B5EF4-FFF2-40B4-BE49-F238E27FC236}">
                <a16:creationId xmlns:a16="http://schemas.microsoft.com/office/drawing/2014/main" id="{1C6E8C87-CB55-4C5B-8CD2-EF9644B154E9}"/>
              </a:ext>
            </a:extLst>
          </p:cNvPr>
          <p:cNvSpPr txBox="1"/>
          <p:nvPr/>
        </p:nvSpPr>
        <p:spPr>
          <a:xfrm>
            <a:off x="6497381" y="1727570"/>
            <a:ext cx="2160000"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隐含循环</a:t>
            </a:r>
            <a:endParaRPr lang="en-US" altLang="zh-CN" dirty="0">
              <a:sym typeface="Times New Roman" panose="02020603050405020304" pitchFamily="18" charset="0"/>
            </a:endParaRPr>
          </a:p>
        </p:txBody>
      </p:sp>
      <p:sp>
        <p:nvSpPr>
          <p:cNvPr id="37" name="TextBox 13">
            <a:extLst>
              <a:ext uri="{FF2B5EF4-FFF2-40B4-BE49-F238E27FC236}">
                <a16:creationId xmlns:a16="http://schemas.microsoft.com/office/drawing/2014/main" id="{0F8E918B-4BA6-4F6F-A74B-7C5F1CCD7B79}"/>
              </a:ext>
            </a:extLst>
          </p:cNvPr>
          <p:cNvSpPr txBox="1"/>
          <p:nvPr/>
        </p:nvSpPr>
        <p:spPr>
          <a:xfrm>
            <a:off x="284457" y="4089478"/>
            <a:ext cx="159403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完备性维护</a:t>
            </a:r>
          </a:p>
        </p:txBody>
      </p:sp>
      <p:sp>
        <p:nvSpPr>
          <p:cNvPr id="39" name="矩形: 圆角 38">
            <a:extLst>
              <a:ext uri="{FF2B5EF4-FFF2-40B4-BE49-F238E27FC236}">
                <a16:creationId xmlns:a16="http://schemas.microsoft.com/office/drawing/2014/main" id="{E6986878-4F0A-4B40-B96E-A26495472775}"/>
              </a:ext>
            </a:extLst>
          </p:cNvPr>
          <p:cNvSpPr/>
          <p:nvPr/>
        </p:nvSpPr>
        <p:spPr>
          <a:xfrm>
            <a:off x="3406989" y="4441835"/>
            <a:ext cx="2553201" cy="517641"/>
          </a:xfrm>
          <a:prstGeom prst="roundRect">
            <a:avLst/>
          </a:prstGeom>
          <a:solidFill>
            <a:schemeClr val="accent5">
              <a:lumMod val="40000"/>
              <a:lumOff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完备性维护面临的问题</a:t>
            </a:r>
          </a:p>
        </p:txBody>
      </p:sp>
      <p:sp>
        <p:nvSpPr>
          <p:cNvPr id="40" name="矩形: 圆角 39">
            <a:extLst>
              <a:ext uri="{FF2B5EF4-FFF2-40B4-BE49-F238E27FC236}">
                <a16:creationId xmlns:a16="http://schemas.microsoft.com/office/drawing/2014/main" id="{B047D583-05DB-4CDA-94B0-750462811335}"/>
              </a:ext>
            </a:extLst>
          </p:cNvPr>
          <p:cNvSpPr/>
          <p:nvPr/>
        </p:nvSpPr>
        <p:spPr>
          <a:xfrm>
            <a:off x="362232" y="5614607"/>
            <a:ext cx="1438480" cy="745026"/>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多余输入</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矩形: 圆角 40">
            <a:extLst>
              <a:ext uri="{FF2B5EF4-FFF2-40B4-BE49-F238E27FC236}">
                <a16:creationId xmlns:a16="http://schemas.microsoft.com/office/drawing/2014/main" id="{98CC7779-6DA7-4582-B575-77B81C02DB80}"/>
              </a:ext>
            </a:extLst>
          </p:cNvPr>
          <p:cNvSpPr/>
          <p:nvPr/>
        </p:nvSpPr>
        <p:spPr>
          <a:xfrm>
            <a:off x="2163291" y="5614606"/>
            <a:ext cx="1438480" cy="745027"/>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死节点</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矩形: 圆角 41">
            <a:extLst>
              <a:ext uri="{FF2B5EF4-FFF2-40B4-BE49-F238E27FC236}">
                <a16:creationId xmlns:a16="http://schemas.microsoft.com/office/drawing/2014/main" id="{3E24F757-7999-4AE4-8EA3-B222FB43A17D}"/>
              </a:ext>
            </a:extLst>
          </p:cNvPr>
          <p:cNvSpPr/>
          <p:nvPr/>
        </p:nvSpPr>
        <p:spPr>
          <a:xfrm>
            <a:off x="3964350" y="5614606"/>
            <a:ext cx="1438480" cy="745027"/>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不可达目标</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矩形: 圆角 42">
            <a:extLst>
              <a:ext uri="{FF2B5EF4-FFF2-40B4-BE49-F238E27FC236}">
                <a16:creationId xmlns:a16="http://schemas.microsoft.com/office/drawing/2014/main" id="{1E5EA6D4-074C-407B-B7B5-5E4074BEFE16}"/>
              </a:ext>
            </a:extLst>
          </p:cNvPr>
          <p:cNvSpPr/>
          <p:nvPr/>
        </p:nvSpPr>
        <p:spPr>
          <a:xfrm>
            <a:off x="5765409" y="5614607"/>
            <a:ext cx="1438480" cy="745026"/>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未用属性值</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4" name="连接符: 肘形 43">
            <a:extLst>
              <a:ext uri="{FF2B5EF4-FFF2-40B4-BE49-F238E27FC236}">
                <a16:creationId xmlns:a16="http://schemas.microsoft.com/office/drawing/2014/main" id="{EB121C32-D588-4925-8CC3-B4EBEBA0D080}"/>
              </a:ext>
            </a:extLst>
          </p:cNvPr>
          <p:cNvCxnSpPr>
            <a:cxnSpLocks/>
            <a:stCxn id="39" idx="2"/>
            <a:endCxn id="40" idx="0"/>
          </p:cNvCxnSpPr>
          <p:nvPr/>
        </p:nvCxnSpPr>
        <p:spPr>
          <a:xfrm rot="5400000">
            <a:off x="2554966" y="3485982"/>
            <a:ext cx="655131" cy="360211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5AA708FF-70F3-4C5D-9A78-96D4CAF85515}"/>
              </a:ext>
            </a:extLst>
          </p:cNvPr>
          <p:cNvCxnSpPr>
            <a:cxnSpLocks/>
            <a:stCxn id="39" idx="2"/>
            <a:endCxn id="41" idx="0"/>
          </p:cNvCxnSpPr>
          <p:nvPr/>
        </p:nvCxnSpPr>
        <p:spPr>
          <a:xfrm rot="5400000">
            <a:off x="3455496" y="4386512"/>
            <a:ext cx="655130" cy="180105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连接符: 肘形 45">
            <a:extLst>
              <a:ext uri="{FF2B5EF4-FFF2-40B4-BE49-F238E27FC236}">
                <a16:creationId xmlns:a16="http://schemas.microsoft.com/office/drawing/2014/main" id="{1DD2E45D-B8CC-4296-B965-5BED2E7E8419}"/>
              </a:ext>
            </a:extLst>
          </p:cNvPr>
          <p:cNvCxnSpPr>
            <a:cxnSpLocks/>
            <a:stCxn id="39" idx="2"/>
            <a:endCxn id="42" idx="0"/>
          </p:cNvCxnSpPr>
          <p:nvPr/>
        </p:nvCxnSpPr>
        <p:spPr>
          <a:xfrm rot="5400000">
            <a:off x="4356025" y="5287041"/>
            <a:ext cx="655130" cy="12700"/>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F49857A0-F85B-492B-ADD5-76D17EAF2581}"/>
              </a:ext>
            </a:extLst>
          </p:cNvPr>
          <p:cNvCxnSpPr>
            <a:cxnSpLocks/>
            <a:stCxn id="39" idx="2"/>
            <a:endCxn id="43" idx="0"/>
          </p:cNvCxnSpPr>
          <p:nvPr/>
        </p:nvCxnSpPr>
        <p:spPr>
          <a:xfrm rot="16200000" flipH="1">
            <a:off x="5256554" y="4386511"/>
            <a:ext cx="655131" cy="180105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矩形: 圆角 60">
            <a:extLst>
              <a:ext uri="{FF2B5EF4-FFF2-40B4-BE49-F238E27FC236}">
                <a16:creationId xmlns:a16="http://schemas.microsoft.com/office/drawing/2014/main" id="{EB68CD3F-6120-46F5-985B-307F8EFE8641}"/>
              </a:ext>
            </a:extLst>
          </p:cNvPr>
          <p:cNvSpPr/>
          <p:nvPr/>
        </p:nvSpPr>
        <p:spPr>
          <a:xfrm>
            <a:off x="7566467" y="5614607"/>
            <a:ext cx="1438480" cy="745026"/>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遗漏规则</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71" name="连接符: 肘形 70">
            <a:extLst>
              <a:ext uri="{FF2B5EF4-FFF2-40B4-BE49-F238E27FC236}">
                <a16:creationId xmlns:a16="http://schemas.microsoft.com/office/drawing/2014/main" id="{2BAD4672-0A15-4E13-8D40-42255C72AA94}"/>
              </a:ext>
            </a:extLst>
          </p:cNvPr>
          <p:cNvCxnSpPr>
            <a:cxnSpLocks/>
            <a:stCxn id="39" idx="2"/>
            <a:endCxn id="61" idx="0"/>
          </p:cNvCxnSpPr>
          <p:nvPr/>
        </p:nvCxnSpPr>
        <p:spPr>
          <a:xfrm rot="16200000" flipH="1">
            <a:off x="6157083" y="3485982"/>
            <a:ext cx="655131" cy="36021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4" name="连接符: 肘形 123">
            <a:extLst>
              <a:ext uri="{FF2B5EF4-FFF2-40B4-BE49-F238E27FC236}">
                <a16:creationId xmlns:a16="http://schemas.microsoft.com/office/drawing/2014/main" id="{C5BE6828-34AD-4E01-A37A-49711F8B6BD4}"/>
              </a:ext>
            </a:extLst>
          </p:cNvPr>
          <p:cNvCxnSpPr>
            <a:cxnSpLocks/>
            <a:stCxn id="20" idx="2"/>
            <a:endCxn id="17" idx="0"/>
          </p:cNvCxnSpPr>
          <p:nvPr/>
        </p:nvCxnSpPr>
        <p:spPr>
          <a:xfrm rot="5400000">
            <a:off x="976600" y="2231752"/>
            <a:ext cx="262984" cy="9481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连接符: 肘形 125">
            <a:extLst>
              <a:ext uri="{FF2B5EF4-FFF2-40B4-BE49-F238E27FC236}">
                <a16:creationId xmlns:a16="http://schemas.microsoft.com/office/drawing/2014/main" id="{916C93D4-277C-4B54-A8E1-9E00D1BC4938}"/>
              </a:ext>
            </a:extLst>
          </p:cNvPr>
          <p:cNvCxnSpPr>
            <a:cxnSpLocks/>
            <a:stCxn id="20" idx="2"/>
            <a:endCxn id="130" idx="0"/>
          </p:cNvCxnSpPr>
          <p:nvPr/>
        </p:nvCxnSpPr>
        <p:spPr>
          <a:xfrm rot="16200000" flipH="1">
            <a:off x="1923679" y="2232779"/>
            <a:ext cx="262984" cy="946052"/>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74580C68-4454-4DEE-81EF-F5127AEA48CF}"/>
              </a:ext>
            </a:extLst>
          </p:cNvPr>
          <p:cNvSpPr txBox="1"/>
          <p:nvPr/>
        </p:nvSpPr>
        <p:spPr>
          <a:xfrm>
            <a:off x="1132534" y="2837297"/>
            <a:ext cx="896400" cy="307777"/>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1400" dirty="0">
                <a:sym typeface="Times New Roman" panose="02020603050405020304" pitchFamily="18" charset="0"/>
              </a:rPr>
              <a:t>结论从属</a:t>
            </a:r>
            <a:endParaRPr lang="en-US" altLang="zh-CN" sz="1400" dirty="0">
              <a:sym typeface="Times New Roman" panose="02020603050405020304" pitchFamily="18" charset="0"/>
            </a:endParaRPr>
          </a:p>
        </p:txBody>
      </p:sp>
      <p:sp>
        <p:nvSpPr>
          <p:cNvPr id="130" name="文本框 129">
            <a:extLst>
              <a:ext uri="{FF2B5EF4-FFF2-40B4-BE49-F238E27FC236}">
                <a16:creationId xmlns:a16="http://schemas.microsoft.com/office/drawing/2014/main" id="{3069B582-1EE2-43F4-81EC-5B058E1F5655}"/>
              </a:ext>
            </a:extLst>
          </p:cNvPr>
          <p:cNvSpPr txBox="1"/>
          <p:nvPr/>
        </p:nvSpPr>
        <p:spPr>
          <a:xfrm>
            <a:off x="2079997" y="2837297"/>
            <a:ext cx="896400" cy="307777"/>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1400" dirty="0">
                <a:sym typeface="Times New Roman" panose="02020603050405020304" pitchFamily="18" charset="0"/>
              </a:rPr>
              <a:t>传递冗余</a:t>
            </a:r>
            <a:endParaRPr lang="en-US" altLang="zh-CN" sz="1400" dirty="0">
              <a:sym typeface="Times New Roman" panose="02020603050405020304" pitchFamily="18" charset="0"/>
            </a:endParaRPr>
          </a:p>
        </p:txBody>
      </p:sp>
      <p:cxnSp>
        <p:nvCxnSpPr>
          <p:cNvPr id="135" name="连接符: 肘形 134">
            <a:extLst>
              <a:ext uri="{FF2B5EF4-FFF2-40B4-BE49-F238E27FC236}">
                <a16:creationId xmlns:a16="http://schemas.microsoft.com/office/drawing/2014/main" id="{FDA2C137-0A02-4C2B-A4BD-D6A59EF63F1B}"/>
              </a:ext>
            </a:extLst>
          </p:cNvPr>
          <p:cNvCxnSpPr>
            <a:stCxn id="20" idx="2"/>
            <a:endCxn id="129" idx="0"/>
          </p:cNvCxnSpPr>
          <p:nvPr/>
        </p:nvCxnSpPr>
        <p:spPr>
          <a:xfrm rot="5400000">
            <a:off x="1449948" y="2705100"/>
            <a:ext cx="262984" cy="141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11BEC872-1DB0-41C8-8912-BE6FA7359919}"/>
              </a:ext>
            </a:extLst>
          </p:cNvPr>
          <p:cNvSpPr txBox="1"/>
          <p:nvPr/>
        </p:nvSpPr>
        <p:spPr>
          <a:xfrm>
            <a:off x="3339054" y="1727570"/>
            <a:ext cx="1278208"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自相矛盾</a:t>
            </a:r>
            <a:endParaRPr lang="en-US" altLang="zh-CN" dirty="0">
              <a:sym typeface="Times New Roman" panose="02020603050405020304" pitchFamily="18" charset="0"/>
            </a:endParaRPr>
          </a:p>
        </p:txBody>
      </p:sp>
      <p:sp>
        <p:nvSpPr>
          <p:cNvPr id="145" name="文本框 144">
            <a:extLst>
              <a:ext uri="{FF2B5EF4-FFF2-40B4-BE49-F238E27FC236}">
                <a16:creationId xmlns:a16="http://schemas.microsoft.com/office/drawing/2014/main" id="{0BB119E8-2D51-428A-B8B6-8631D1A51880}"/>
              </a:ext>
            </a:extLst>
          </p:cNvPr>
          <p:cNvSpPr txBox="1"/>
          <p:nvPr/>
        </p:nvSpPr>
        <p:spPr>
          <a:xfrm>
            <a:off x="4694696" y="1727570"/>
            <a:ext cx="1278208"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传递矛盾</a:t>
            </a:r>
            <a:endParaRPr lang="en-US" altLang="zh-CN" dirty="0">
              <a:sym typeface="Times New Roman" panose="02020603050405020304" pitchFamily="18" charset="0"/>
            </a:endParaRPr>
          </a:p>
        </p:txBody>
      </p:sp>
      <p:sp>
        <p:nvSpPr>
          <p:cNvPr id="146" name="文本框 145">
            <a:extLst>
              <a:ext uri="{FF2B5EF4-FFF2-40B4-BE49-F238E27FC236}">
                <a16:creationId xmlns:a16="http://schemas.microsoft.com/office/drawing/2014/main" id="{B1286098-9654-4880-9D70-8C8AB52FCBF4}"/>
              </a:ext>
            </a:extLst>
          </p:cNvPr>
          <p:cNvSpPr txBox="1"/>
          <p:nvPr/>
        </p:nvSpPr>
        <p:spPr>
          <a:xfrm>
            <a:off x="3340462" y="2235759"/>
            <a:ext cx="1278208"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隐含矛盾</a:t>
            </a:r>
            <a:endParaRPr lang="en-US" altLang="zh-CN" dirty="0">
              <a:sym typeface="Times New Roman" panose="02020603050405020304" pitchFamily="18" charset="0"/>
            </a:endParaRPr>
          </a:p>
        </p:txBody>
      </p:sp>
      <p:sp>
        <p:nvSpPr>
          <p:cNvPr id="148" name="文本框 147">
            <a:extLst>
              <a:ext uri="{FF2B5EF4-FFF2-40B4-BE49-F238E27FC236}">
                <a16:creationId xmlns:a16="http://schemas.microsoft.com/office/drawing/2014/main" id="{5BCD52BB-5212-45B1-A655-5B36133B9834}"/>
              </a:ext>
            </a:extLst>
          </p:cNvPr>
          <p:cNvSpPr txBox="1"/>
          <p:nvPr/>
        </p:nvSpPr>
        <p:spPr>
          <a:xfrm>
            <a:off x="4677240" y="2235759"/>
            <a:ext cx="1278208"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相互矛盾</a:t>
            </a:r>
            <a:endParaRPr lang="en-US" altLang="zh-CN" dirty="0">
              <a:sym typeface="Times New Roman" panose="02020603050405020304" pitchFamily="18" charset="0"/>
            </a:endParaRPr>
          </a:p>
        </p:txBody>
      </p:sp>
      <p:sp>
        <p:nvSpPr>
          <p:cNvPr id="156" name="文本框 155">
            <a:extLst>
              <a:ext uri="{FF2B5EF4-FFF2-40B4-BE49-F238E27FC236}">
                <a16:creationId xmlns:a16="http://schemas.microsoft.com/office/drawing/2014/main" id="{1D42CAD5-1E98-4D6F-B45C-741712E1AE24}"/>
              </a:ext>
            </a:extLst>
          </p:cNvPr>
          <p:cNvSpPr txBox="1"/>
          <p:nvPr/>
        </p:nvSpPr>
        <p:spPr>
          <a:xfrm>
            <a:off x="3700742" y="2793792"/>
            <a:ext cx="1833040"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传递自相矛盾</a:t>
            </a:r>
            <a:endParaRPr lang="en-US" altLang="zh-CN" dirty="0">
              <a:sym typeface="Times New Roman" panose="02020603050405020304" pitchFamily="18" charset="0"/>
            </a:endParaRPr>
          </a:p>
        </p:txBody>
      </p:sp>
      <p:sp>
        <p:nvSpPr>
          <p:cNvPr id="157" name="文本框 156">
            <a:extLst>
              <a:ext uri="{FF2B5EF4-FFF2-40B4-BE49-F238E27FC236}">
                <a16:creationId xmlns:a16="http://schemas.microsoft.com/office/drawing/2014/main" id="{3B118CCF-7A6D-4CB2-97DC-BCD4CFBFE2E9}"/>
              </a:ext>
            </a:extLst>
          </p:cNvPr>
          <p:cNvSpPr txBox="1"/>
          <p:nvPr/>
        </p:nvSpPr>
        <p:spPr>
          <a:xfrm>
            <a:off x="6509671" y="2222315"/>
            <a:ext cx="2160000"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规则链中自我引用</a:t>
            </a:r>
            <a:endParaRPr lang="en-US" altLang="zh-CN" dirty="0">
              <a:sym typeface="Times New Roman" panose="02020603050405020304" pitchFamily="18" charset="0"/>
            </a:endParaRPr>
          </a:p>
        </p:txBody>
      </p:sp>
      <p:sp>
        <p:nvSpPr>
          <p:cNvPr id="48" name="标题 5">
            <a:extLst>
              <a:ext uri="{FF2B5EF4-FFF2-40B4-BE49-F238E27FC236}">
                <a16:creationId xmlns:a16="http://schemas.microsoft.com/office/drawing/2014/main" id="{C4AE3DA8-BA80-4AD7-9C7A-6A1F285FC9E2}"/>
              </a:ext>
            </a:extLst>
          </p:cNvPr>
          <p:cNvSpPr>
            <a:spLocks noGrp="1"/>
          </p:cNvSpPr>
          <p:nvPr>
            <p:ph type="title"/>
          </p:nvPr>
        </p:nvSpPr>
        <p:spPr>
          <a:xfrm>
            <a:off x="232438" y="51908"/>
            <a:ext cx="8112026" cy="548640"/>
          </a:xfrm>
        </p:spPr>
        <p:txBody>
          <a:bodyPr/>
          <a:lstStyle/>
          <a:p>
            <a:r>
              <a:rPr lang="en-US" altLang="zh-CN" dirty="0"/>
              <a:t>3</a:t>
            </a:r>
            <a:r>
              <a:rPr lang="zh-CN" altLang="en-US" dirty="0"/>
              <a:t>、</a:t>
            </a:r>
            <a:r>
              <a:rPr lang="en-US" altLang="zh-CN" dirty="0"/>
              <a:t> </a:t>
            </a:r>
            <a:r>
              <a:rPr lang="zh-CN" altLang="en-US" dirty="0"/>
              <a:t>知识维护</a:t>
            </a:r>
          </a:p>
        </p:txBody>
      </p:sp>
    </p:spTree>
    <p:extLst>
      <p:ext uri="{BB962C8B-B14F-4D97-AF65-F5344CB8AC3E}">
        <p14:creationId xmlns:p14="http://schemas.microsoft.com/office/powerpoint/2010/main" val="267751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5">
            <a:extLst>
              <a:ext uri="{FF2B5EF4-FFF2-40B4-BE49-F238E27FC236}">
                <a16:creationId xmlns:a16="http://schemas.microsoft.com/office/drawing/2014/main" id="{14FAD7F2-C4E8-4E12-A842-6636B3F428B1}"/>
              </a:ext>
            </a:extLst>
          </p:cNvPr>
          <p:cNvSpPr>
            <a:spLocks noGrp="1"/>
          </p:cNvSpPr>
          <p:nvPr>
            <p:ph type="title"/>
          </p:nvPr>
        </p:nvSpPr>
        <p:spPr>
          <a:xfrm>
            <a:off x="231775" y="52388"/>
            <a:ext cx="8112125" cy="547687"/>
          </a:xfrm>
        </p:spPr>
        <p:txBody>
          <a:bodyPr/>
          <a:lstStyle/>
          <a:p>
            <a:pPr eaLnBrk="1" hangingPunct="1"/>
            <a:r>
              <a:rPr lang="zh-CN" altLang="en-US" dirty="0"/>
              <a:t>报告大纲</a:t>
            </a:r>
          </a:p>
        </p:txBody>
      </p:sp>
      <p:cxnSp>
        <p:nvCxnSpPr>
          <p:cNvPr id="6" name="Straight Connector 23">
            <a:extLst>
              <a:ext uri="{FF2B5EF4-FFF2-40B4-BE49-F238E27FC236}">
                <a16:creationId xmlns:a16="http://schemas.microsoft.com/office/drawing/2014/main" id="{BBB98F50-6D26-4489-8BD6-C9B1952C3BC8}"/>
              </a:ext>
            </a:extLst>
          </p:cNvPr>
          <p:cNvCxnSpPr/>
          <p:nvPr/>
        </p:nvCxnSpPr>
        <p:spPr>
          <a:xfrm>
            <a:off x="622746" y="2512536"/>
            <a:ext cx="0" cy="24415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21" name="Rectangle 392">
            <a:extLst>
              <a:ext uri="{FF2B5EF4-FFF2-40B4-BE49-F238E27FC236}">
                <a16:creationId xmlns:a16="http://schemas.microsoft.com/office/drawing/2014/main" id="{4C9DFBB3-C2CB-4EE4-BE8F-9CB38A31D85C}"/>
              </a:ext>
            </a:extLst>
          </p:cNvPr>
          <p:cNvSpPr>
            <a:spLocks noChangeArrowheads="1"/>
          </p:cNvSpPr>
          <p:nvPr/>
        </p:nvSpPr>
        <p:spPr bwMode="auto">
          <a:xfrm>
            <a:off x="498921" y="3617436"/>
            <a:ext cx="246063" cy="231775"/>
          </a:xfrm>
          <a:prstGeom prst="rect">
            <a:avLst/>
          </a:prstGeom>
          <a:solidFill>
            <a:schemeClr val="bg1"/>
          </a:solidFill>
          <a:ln w="2857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spcBef>
                <a:spcPct val="0"/>
              </a:spcBef>
              <a:buFontTx/>
              <a:buNone/>
            </a:pPr>
            <a:endParaRPr lang="en-US" altLang="zh-CN" sz="1800">
              <a:latin typeface="Palatino Linotype" panose="02040502050505030304" pitchFamily="18" charset="0"/>
              <a:ea typeface="宋体" panose="02010600030101010101" pitchFamily="2" charset="-122"/>
            </a:endParaRPr>
          </a:p>
        </p:txBody>
      </p:sp>
      <p:cxnSp>
        <p:nvCxnSpPr>
          <p:cNvPr id="9" name="Straight Connector 23">
            <a:extLst>
              <a:ext uri="{FF2B5EF4-FFF2-40B4-BE49-F238E27FC236}">
                <a16:creationId xmlns:a16="http://schemas.microsoft.com/office/drawing/2014/main" id="{9226A1AC-C42B-404C-AC18-396DE7B820F5}"/>
              </a:ext>
            </a:extLst>
          </p:cNvPr>
          <p:cNvCxnSpPr/>
          <p:nvPr/>
        </p:nvCxnSpPr>
        <p:spPr>
          <a:xfrm>
            <a:off x="565596" y="2452211"/>
            <a:ext cx="0" cy="24399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392">
            <a:extLst>
              <a:ext uri="{FF2B5EF4-FFF2-40B4-BE49-F238E27FC236}">
                <a16:creationId xmlns:a16="http://schemas.microsoft.com/office/drawing/2014/main" id="{E74BE061-42FC-4190-BE04-A3E5CA04C5FC}"/>
              </a:ext>
            </a:extLst>
          </p:cNvPr>
          <p:cNvSpPr>
            <a:spLocks noChangeArrowheads="1"/>
          </p:cNvSpPr>
          <p:nvPr/>
        </p:nvSpPr>
        <p:spPr bwMode="auto">
          <a:xfrm>
            <a:off x="443359" y="3555524"/>
            <a:ext cx="246062" cy="231775"/>
          </a:xfrm>
          <a:prstGeom prst="rect">
            <a:avLst/>
          </a:prstGeom>
          <a:solidFill>
            <a:schemeClr val="bg1">
              <a:lumMod val="75000"/>
            </a:schemeClr>
          </a:solidFill>
          <a:ln w="28575">
            <a:solidFill>
              <a:sysClr val="windowText" lastClr="000000"/>
            </a:solidFill>
            <a:miter lim="800000"/>
            <a:headEnd/>
            <a:tailE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endParaRPr lang="en-US">
              <a:latin typeface="Palatino Linotype" panose="02040502050505030304" pitchFamily="18" charset="0"/>
            </a:endParaRPr>
          </a:p>
        </p:txBody>
      </p:sp>
      <p:grpSp>
        <p:nvGrpSpPr>
          <p:cNvPr id="8" name="组合 7">
            <a:extLst>
              <a:ext uri="{FF2B5EF4-FFF2-40B4-BE49-F238E27FC236}">
                <a16:creationId xmlns:a16="http://schemas.microsoft.com/office/drawing/2014/main" id="{70CD3846-3B89-4A46-8511-D448A939D95D}"/>
              </a:ext>
            </a:extLst>
          </p:cNvPr>
          <p:cNvGrpSpPr/>
          <p:nvPr/>
        </p:nvGrpSpPr>
        <p:grpSpPr>
          <a:xfrm>
            <a:off x="946743" y="861014"/>
            <a:ext cx="7483195" cy="504000"/>
            <a:chOff x="732337" y="1547446"/>
            <a:chExt cx="7483195" cy="504000"/>
          </a:xfrm>
        </p:grpSpPr>
        <p:sp>
          <p:nvSpPr>
            <p:cNvPr id="10" name="矩形 9">
              <a:extLst>
                <a:ext uri="{FF2B5EF4-FFF2-40B4-BE49-F238E27FC236}">
                  <a16:creationId xmlns:a16="http://schemas.microsoft.com/office/drawing/2014/main" id="{57B5CF00-193A-4942-817F-A33845DBE2DC}"/>
                </a:ext>
              </a:extLst>
            </p:cNvPr>
            <p:cNvSpPr/>
            <p:nvPr/>
          </p:nvSpPr>
          <p:spPr>
            <a:xfrm>
              <a:off x="1405953" y="15474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7673FF6-26B0-4F4B-97E5-F2E9E0D055C2}"/>
                </a:ext>
              </a:extLst>
            </p:cNvPr>
            <p:cNvSpPr txBox="1"/>
            <p:nvPr/>
          </p:nvSpPr>
          <p:spPr>
            <a:xfrm>
              <a:off x="1405953" y="1595544"/>
              <a:ext cx="2332330" cy="400110"/>
            </a:xfrm>
            <a:prstGeom prst="rect">
              <a:avLst/>
            </a:prstGeom>
            <a:noFill/>
          </p:spPr>
          <p:txBody>
            <a:bodyPr wrap="square" rtlCol="0">
              <a:spAutoFit/>
            </a:bodyPr>
            <a:lstStyle/>
            <a:p>
              <a:r>
                <a:rPr lang="zh-CN" altLang="en-US" sz="2000" b="1" dirty="0">
                  <a:latin typeface="+mn-ea"/>
                </a:rPr>
                <a:t>前言与研究思路</a:t>
              </a:r>
            </a:p>
          </p:txBody>
        </p:sp>
        <p:sp>
          <p:nvSpPr>
            <p:cNvPr id="12" name="椭圆 11">
              <a:extLst>
                <a:ext uri="{FF2B5EF4-FFF2-40B4-BE49-F238E27FC236}">
                  <a16:creationId xmlns:a16="http://schemas.microsoft.com/office/drawing/2014/main" id="{316459D6-B484-4A5D-BFB1-F07262016A19}"/>
                </a:ext>
              </a:extLst>
            </p:cNvPr>
            <p:cNvSpPr/>
            <p:nvPr/>
          </p:nvSpPr>
          <p:spPr>
            <a:xfrm>
              <a:off x="732337" y="1547446"/>
              <a:ext cx="504000" cy="504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grpSp>
      <p:grpSp>
        <p:nvGrpSpPr>
          <p:cNvPr id="13" name="组合 12">
            <a:extLst>
              <a:ext uri="{FF2B5EF4-FFF2-40B4-BE49-F238E27FC236}">
                <a16:creationId xmlns:a16="http://schemas.microsoft.com/office/drawing/2014/main" id="{083483BB-95F9-4279-A7C3-5740A0E9FC67}"/>
              </a:ext>
            </a:extLst>
          </p:cNvPr>
          <p:cNvGrpSpPr/>
          <p:nvPr/>
        </p:nvGrpSpPr>
        <p:grpSpPr>
          <a:xfrm>
            <a:off x="946743" y="1745143"/>
            <a:ext cx="7483195" cy="504000"/>
            <a:chOff x="732337" y="2543546"/>
            <a:chExt cx="7483195" cy="504000"/>
          </a:xfrm>
        </p:grpSpPr>
        <p:sp>
          <p:nvSpPr>
            <p:cNvPr id="14" name="矩形 13">
              <a:extLst>
                <a:ext uri="{FF2B5EF4-FFF2-40B4-BE49-F238E27FC236}">
                  <a16:creationId xmlns:a16="http://schemas.microsoft.com/office/drawing/2014/main" id="{3395004B-0D48-4EE9-826F-390CED1ED340}"/>
                </a:ext>
              </a:extLst>
            </p:cNvPr>
            <p:cNvSpPr/>
            <p:nvPr/>
          </p:nvSpPr>
          <p:spPr>
            <a:xfrm>
              <a:off x="1405953" y="25435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20420560-CC9D-4FD7-8B1C-ADDE411F2C82}"/>
                </a:ext>
              </a:extLst>
            </p:cNvPr>
            <p:cNvSpPr txBox="1"/>
            <p:nvPr/>
          </p:nvSpPr>
          <p:spPr>
            <a:xfrm>
              <a:off x="1405953" y="2596230"/>
              <a:ext cx="1210588" cy="400110"/>
            </a:xfrm>
            <a:prstGeom prst="rect">
              <a:avLst/>
            </a:prstGeom>
            <a:noFill/>
          </p:spPr>
          <p:txBody>
            <a:bodyPr wrap="none" rtlCol="0">
              <a:spAutoFit/>
            </a:bodyPr>
            <a:lstStyle/>
            <a:p>
              <a:r>
                <a:rPr lang="zh-CN" altLang="en-US" sz="2000" b="1" dirty="0"/>
                <a:t>研究内容</a:t>
              </a:r>
              <a:endParaRPr lang="zh-CN" altLang="en-US" sz="2000" b="1" dirty="0">
                <a:latin typeface="+mn-ea"/>
              </a:endParaRPr>
            </a:p>
          </p:txBody>
        </p:sp>
        <p:sp>
          <p:nvSpPr>
            <p:cNvPr id="16" name="椭圆 15">
              <a:extLst>
                <a:ext uri="{FF2B5EF4-FFF2-40B4-BE49-F238E27FC236}">
                  <a16:creationId xmlns:a16="http://schemas.microsoft.com/office/drawing/2014/main" id="{34875FFC-14FF-4F6C-8AE7-022B33AADFF8}"/>
                </a:ext>
              </a:extLst>
            </p:cNvPr>
            <p:cNvSpPr/>
            <p:nvPr/>
          </p:nvSpPr>
          <p:spPr>
            <a:xfrm>
              <a:off x="732337" y="2543546"/>
              <a:ext cx="504000" cy="50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grpSp>
      <p:grpSp>
        <p:nvGrpSpPr>
          <p:cNvPr id="17" name="组合 16">
            <a:extLst>
              <a:ext uri="{FF2B5EF4-FFF2-40B4-BE49-F238E27FC236}">
                <a16:creationId xmlns:a16="http://schemas.microsoft.com/office/drawing/2014/main" id="{63C9883A-E4DB-47BB-BB8C-01792A80298A}"/>
              </a:ext>
            </a:extLst>
          </p:cNvPr>
          <p:cNvGrpSpPr/>
          <p:nvPr/>
        </p:nvGrpSpPr>
        <p:grpSpPr>
          <a:xfrm>
            <a:off x="946743" y="4463748"/>
            <a:ext cx="7483195" cy="504000"/>
            <a:chOff x="732337" y="4535746"/>
            <a:chExt cx="7483195" cy="504000"/>
          </a:xfrm>
        </p:grpSpPr>
        <p:sp>
          <p:nvSpPr>
            <p:cNvPr id="18" name="矩形 17">
              <a:extLst>
                <a:ext uri="{FF2B5EF4-FFF2-40B4-BE49-F238E27FC236}">
                  <a16:creationId xmlns:a16="http://schemas.microsoft.com/office/drawing/2014/main" id="{F44884BA-3165-4926-B46C-68CB69D05E61}"/>
                </a:ext>
              </a:extLst>
            </p:cNvPr>
            <p:cNvSpPr/>
            <p:nvPr/>
          </p:nvSpPr>
          <p:spPr>
            <a:xfrm>
              <a:off x="1405953" y="45357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879DE3ED-0BCA-424E-A609-C5D9FE86C9D0}"/>
                </a:ext>
              </a:extLst>
            </p:cNvPr>
            <p:cNvSpPr txBox="1"/>
            <p:nvPr/>
          </p:nvSpPr>
          <p:spPr>
            <a:xfrm>
              <a:off x="1405953" y="4587691"/>
              <a:ext cx="700833" cy="400110"/>
            </a:xfrm>
            <a:prstGeom prst="rect">
              <a:avLst/>
            </a:prstGeom>
            <a:noFill/>
          </p:spPr>
          <p:txBody>
            <a:bodyPr wrap="none" rtlCol="0">
              <a:spAutoFit/>
            </a:bodyPr>
            <a:lstStyle/>
            <a:p>
              <a:r>
                <a:rPr lang="zh-CN" altLang="en-US" sz="2000" b="1" dirty="0">
                  <a:latin typeface="+mn-ea"/>
                </a:rPr>
                <a:t>附件</a:t>
              </a:r>
            </a:p>
          </p:txBody>
        </p:sp>
        <p:sp>
          <p:nvSpPr>
            <p:cNvPr id="20" name="椭圆 19">
              <a:extLst>
                <a:ext uri="{FF2B5EF4-FFF2-40B4-BE49-F238E27FC236}">
                  <a16:creationId xmlns:a16="http://schemas.microsoft.com/office/drawing/2014/main" id="{5FDC5240-20C6-4742-BBE2-CEFC3552763A}"/>
                </a:ext>
              </a:extLst>
            </p:cNvPr>
            <p:cNvSpPr/>
            <p:nvPr/>
          </p:nvSpPr>
          <p:spPr>
            <a:xfrm>
              <a:off x="732337" y="4535746"/>
              <a:ext cx="504000" cy="504000"/>
            </a:xfrm>
            <a:prstGeom prst="ellipse">
              <a:avLst/>
            </a:prstGeom>
            <a:solidFill>
              <a:srgbClr val="2F3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endParaRPr lang="zh-CN" altLang="en-US" sz="2000" dirty="0"/>
            </a:p>
          </p:txBody>
        </p:sp>
      </p:grpSp>
      <p:sp>
        <p:nvSpPr>
          <p:cNvPr id="22" name="TextBox 45">
            <a:extLst>
              <a:ext uri="{FF2B5EF4-FFF2-40B4-BE49-F238E27FC236}">
                <a16:creationId xmlns:a16="http://schemas.microsoft.com/office/drawing/2014/main" id="{8E1D5FB4-E8FC-4C20-B6B5-779AAAA1908A}"/>
              </a:ext>
            </a:extLst>
          </p:cNvPr>
          <p:cNvSpPr txBox="1"/>
          <p:nvPr/>
        </p:nvSpPr>
        <p:spPr>
          <a:xfrm>
            <a:off x="1450743" y="2397457"/>
            <a:ext cx="3666388"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知识分类及描述方法选用规范</a:t>
            </a:r>
          </a:p>
        </p:txBody>
      </p:sp>
      <p:sp>
        <p:nvSpPr>
          <p:cNvPr id="23" name="TextBox 46">
            <a:extLst>
              <a:ext uri="{FF2B5EF4-FFF2-40B4-BE49-F238E27FC236}">
                <a16:creationId xmlns:a16="http://schemas.microsoft.com/office/drawing/2014/main" id="{A5738368-9906-4198-B5F3-FFE0414E65DA}"/>
              </a:ext>
            </a:extLst>
          </p:cNvPr>
          <p:cNvSpPr txBox="1"/>
          <p:nvPr/>
        </p:nvSpPr>
        <p:spPr>
          <a:xfrm>
            <a:off x="1450743" y="2913643"/>
            <a:ext cx="3300904"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专家知识抽取与规则化描述</a:t>
            </a:r>
            <a:endParaRPr lang="zh-CN" altLang="en-US" dirty="0">
              <a:latin typeface="微软雅黑" panose="020B0503020204020204" pitchFamily="34" charset="-122"/>
              <a:ea typeface="微软雅黑" panose="020B0503020204020204" pitchFamily="34" charset="-122"/>
            </a:endParaRPr>
          </a:p>
        </p:txBody>
      </p:sp>
      <p:sp>
        <p:nvSpPr>
          <p:cNvPr id="24" name="TextBox 47">
            <a:extLst>
              <a:ext uri="{FF2B5EF4-FFF2-40B4-BE49-F238E27FC236}">
                <a16:creationId xmlns:a16="http://schemas.microsoft.com/office/drawing/2014/main" id="{4B8C0F02-9D14-41CE-A57D-CF4A9A5A19AB}"/>
              </a:ext>
            </a:extLst>
          </p:cNvPr>
          <p:cNvSpPr txBox="1"/>
          <p:nvPr/>
        </p:nvSpPr>
        <p:spPr>
          <a:xfrm>
            <a:off x="1450743" y="3429829"/>
            <a:ext cx="1915909"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知识应用规范</a:t>
            </a:r>
            <a:endParaRPr lang="zh-CN" altLang="en-US" dirty="0">
              <a:latin typeface="微软雅黑" panose="020B0503020204020204" pitchFamily="34" charset="-122"/>
              <a:ea typeface="微软雅黑" panose="020B0503020204020204" pitchFamily="34" charset="-122"/>
            </a:endParaRPr>
          </a:p>
        </p:txBody>
      </p:sp>
      <p:sp>
        <p:nvSpPr>
          <p:cNvPr id="25" name="TextBox 47">
            <a:extLst>
              <a:ext uri="{FF2B5EF4-FFF2-40B4-BE49-F238E27FC236}">
                <a16:creationId xmlns:a16="http://schemas.microsoft.com/office/drawing/2014/main" id="{666D4C36-6317-4CFB-B392-C26FD3E5BBE0}"/>
              </a:ext>
            </a:extLst>
          </p:cNvPr>
          <p:cNvSpPr txBox="1"/>
          <p:nvPr/>
        </p:nvSpPr>
        <p:spPr>
          <a:xfrm>
            <a:off x="1450743" y="3946015"/>
            <a:ext cx="1915909"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初步应用建议</a:t>
            </a:r>
            <a:endParaRPr lang="zh-CN" altLang="en-US" dirty="0">
              <a:latin typeface="微软雅黑" panose="020B0503020204020204" pitchFamily="34" charset="-122"/>
              <a:ea typeface="微软雅黑" panose="020B0503020204020204" pitchFamily="34" charset="-122"/>
            </a:endParaRPr>
          </a:p>
        </p:txBody>
      </p:sp>
      <p:sp>
        <p:nvSpPr>
          <p:cNvPr id="30" name="TextBox 45">
            <a:extLst>
              <a:ext uri="{FF2B5EF4-FFF2-40B4-BE49-F238E27FC236}">
                <a16:creationId xmlns:a16="http://schemas.microsoft.com/office/drawing/2014/main" id="{6B1AB800-CB48-4FD8-A1F5-DA8A04A046F0}"/>
              </a:ext>
            </a:extLst>
          </p:cNvPr>
          <p:cNvSpPr txBox="1"/>
          <p:nvPr/>
        </p:nvSpPr>
        <p:spPr>
          <a:xfrm>
            <a:off x="1450743" y="5063370"/>
            <a:ext cx="2839239"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风洞设备知识管理案例</a:t>
            </a:r>
          </a:p>
        </p:txBody>
      </p:sp>
      <p:sp>
        <p:nvSpPr>
          <p:cNvPr id="31" name="TextBox 46">
            <a:extLst>
              <a:ext uri="{FF2B5EF4-FFF2-40B4-BE49-F238E27FC236}">
                <a16:creationId xmlns:a16="http://schemas.microsoft.com/office/drawing/2014/main" id="{841F9D89-515B-4F60-827C-EDB13AA1798F}"/>
              </a:ext>
            </a:extLst>
          </p:cNvPr>
          <p:cNvSpPr txBox="1"/>
          <p:nvPr/>
        </p:nvSpPr>
        <p:spPr>
          <a:xfrm>
            <a:off x="1450743" y="5579556"/>
            <a:ext cx="1915909"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案例编辑模板</a:t>
            </a:r>
            <a:endParaRPr lang="zh-CN" altLang="en-US" dirty="0">
              <a:latin typeface="微软雅黑" panose="020B0503020204020204" pitchFamily="34" charset="-122"/>
              <a:ea typeface="微软雅黑" panose="020B0503020204020204" pitchFamily="34" charset="-122"/>
            </a:endParaRPr>
          </a:p>
        </p:txBody>
      </p:sp>
      <p:sp>
        <p:nvSpPr>
          <p:cNvPr id="32" name="TextBox 47">
            <a:extLst>
              <a:ext uri="{FF2B5EF4-FFF2-40B4-BE49-F238E27FC236}">
                <a16:creationId xmlns:a16="http://schemas.microsoft.com/office/drawing/2014/main" id="{EBE969FA-B1C0-4D6A-AF94-AF7D26403245}"/>
              </a:ext>
            </a:extLst>
          </p:cNvPr>
          <p:cNvSpPr txBox="1"/>
          <p:nvPr/>
        </p:nvSpPr>
        <p:spPr>
          <a:xfrm>
            <a:off x="1450743" y="6095742"/>
            <a:ext cx="1915909"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知识管理案例</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764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a:extLst>
              <a:ext uri="{FF2B5EF4-FFF2-40B4-BE49-F238E27FC236}">
                <a16:creationId xmlns:a16="http://schemas.microsoft.com/office/drawing/2014/main" id="{37D84E1E-9E8C-4558-B5C0-77984E8A923C}"/>
              </a:ext>
            </a:extLst>
          </p:cNvPr>
          <p:cNvSpPr txBox="1"/>
          <p:nvPr/>
        </p:nvSpPr>
        <p:spPr>
          <a:xfrm>
            <a:off x="257073" y="715652"/>
            <a:ext cx="1285258"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知识更新</a:t>
            </a:r>
          </a:p>
        </p:txBody>
      </p:sp>
      <p:sp>
        <p:nvSpPr>
          <p:cNvPr id="37" name="TextBox 13">
            <a:extLst>
              <a:ext uri="{FF2B5EF4-FFF2-40B4-BE49-F238E27FC236}">
                <a16:creationId xmlns:a16="http://schemas.microsoft.com/office/drawing/2014/main" id="{0F8E918B-4BA6-4F6F-A74B-7C5F1CCD7B79}"/>
              </a:ext>
            </a:extLst>
          </p:cNvPr>
          <p:cNvSpPr txBox="1"/>
          <p:nvPr/>
        </p:nvSpPr>
        <p:spPr>
          <a:xfrm>
            <a:off x="273524" y="3900885"/>
            <a:ext cx="1268808"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知识备份</a:t>
            </a:r>
          </a:p>
        </p:txBody>
      </p:sp>
      <p:sp>
        <p:nvSpPr>
          <p:cNvPr id="48" name="矩形 47">
            <a:extLst>
              <a:ext uri="{FF2B5EF4-FFF2-40B4-BE49-F238E27FC236}">
                <a16:creationId xmlns:a16="http://schemas.microsoft.com/office/drawing/2014/main" id="{448510E6-9ADF-417D-8A62-D50DAFF39FA6}"/>
              </a:ext>
            </a:extLst>
          </p:cNvPr>
          <p:cNvSpPr/>
          <p:nvPr/>
        </p:nvSpPr>
        <p:spPr>
          <a:xfrm>
            <a:off x="6404236" y="4435544"/>
            <a:ext cx="2110600" cy="1945076"/>
          </a:xfrm>
          <a:prstGeom prst="rect">
            <a:avLst/>
          </a:prstGeom>
          <a:solidFill>
            <a:schemeClr val="bg1"/>
          </a:solidFill>
          <a:ln w="12700">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宋体" panose="02010600030101010101" pitchFamily="2" charset="-122"/>
            </a:endParaRPr>
          </a:p>
        </p:txBody>
      </p:sp>
      <p:sp>
        <p:nvSpPr>
          <p:cNvPr id="49" name="矩形 48">
            <a:extLst>
              <a:ext uri="{FF2B5EF4-FFF2-40B4-BE49-F238E27FC236}">
                <a16:creationId xmlns:a16="http://schemas.microsoft.com/office/drawing/2014/main" id="{A86A7CBF-ED0B-41EB-9443-95228C809DF3}"/>
              </a:ext>
            </a:extLst>
          </p:cNvPr>
          <p:cNvSpPr/>
          <p:nvPr/>
        </p:nvSpPr>
        <p:spPr>
          <a:xfrm>
            <a:off x="3404712" y="4435544"/>
            <a:ext cx="2110600" cy="1945076"/>
          </a:xfrm>
          <a:prstGeom prst="rect">
            <a:avLst/>
          </a:prstGeom>
          <a:solidFill>
            <a:schemeClr val="bg1"/>
          </a:solidFill>
          <a:ln w="1270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宋体" panose="02010600030101010101" pitchFamily="2" charset="-122"/>
            </a:endParaRPr>
          </a:p>
        </p:txBody>
      </p:sp>
      <p:sp>
        <p:nvSpPr>
          <p:cNvPr id="50" name="矩形 49">
            <a:extLst>
              <a:ext uri="{FF2B5EF4-FFF2-40B4-BE49-F238E27FC236}">
                <a16:creationId xmlns:a16="http://schemas.microsoft.com/office/drawing/2014/main" id="{5B08F636-2491-4970-BBDE-DE497D967BBB}"/>
              </a:ext>
            </a:extLst>
          </p:cNvPr>
          <p:cNvSpPr/>
          <p:nvPr/>
        </p:nvSpPr>
        <p:spPr>
          <a:xfrm>
            <a:off x="354317" y="4438329"/>
            <a:ext cx="2110600" cy="1945076"/>
          </a:xfrm>
          <a:prstGeom prst="rect">
            <a:avLst/>
          </a:prstGeom>
          <a:solidFill>
            <a:schemeClr val="bg1"/>
          </a:solidFill>
          <a:ln w="12700">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宋体" panose="02010600030101010101" pitchFamily="2" charset="-122"/>
            </a:endParaRPr>
          </a:p>
        </p:txBody>
      </p:sp>
      <p:sp>
        <p:nvSpPr>
          <p:cNvPr id="51" name="矩形 50">
            <a:extLst>
              <a:ext uri="{FF2B5EF4-FFF2-40B4-BE49-F238E27FC236}">
                <a16:creationId xmlns:a16="http://schemas.microsoft.com/office/drawing/2014/main" id="{C1851B15-35DE-4017-AEE5-2498B99BC150}"/>
              </a:ext>
            </a:extLst>
          </p:cNvPr>
          <p:cNvSpPr/>
          <p:nvPr/>
        </p:nvSpPr>
        <p:spPr>
          <a:xfrm>
            <a:off x="6398419" y="4439848"/>
            <a:ext cx="2120195" cy="47336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0A940041-1EFA-40F7-A4BB-2EF02C369919}"/>
              </a:ext>
            </a:extLst>
          </p:cNvPr>
          <p:cNvSpPr/>
          <p:nvPr/>
        </p:nvSpPr>
        <p:spPr>
          <a:xfrm>
            <a:off x="3395117" y="4439848"/>
            <a:ext cx="2120195" cy="4760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a:extLst>
              <a:ext uri="{FF2B5EF4-FFF2-40B4-BE49-F238E27FC236}">
                <a16:creationId xmlns:a16="http://schemas.microsoft.com/office/drawing/2014/main" id="{16841A1E-DF9B-412D-A57A-96AA9140C525}"/>
              </a:ext>
            </a:extLst>
          </p:cNvPr>
          <p:cNvSpPr/>
          <p:nvPr/>
        </p:nvSpPr>
        <p:spPr>
          <a:xfrm>
            <a:off x="354317" y="4439848"/>
            <a:ext cx="2120195" cy="473364"/>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2EBDB4C4-B215-4147-94DF-0A5A1CF688A8}"/>
              </a:ext>
            </a:extLst>
          </p:cNvPr>
          <p:cNvSpPr/>
          <p:nvPr/>
        </p:nvSpPr>
        <p:spPr>
          <a:xfrm>
            <a:off x="854311" y="4425948"/>
            <a:ext cx="1107997" cy="458908"/>
          </a:xfrm>
          <a:prstGeom prst="rect">
            <a:avLst/>
          </a:prstGeom>
        </p:spPr>
        <p:txBody>
          <a:bodyPr wrap="none">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完全备份</a:t>
            </a:r>
          </a:p>
        </p:txBody>
      </p:sp>
      <p:sp>
        <p:nvSpPr>
          <p:cNvPr id="55" name="矩形 54">
            <a:extLst>
              <a:ext uri="{FF2B5EF4-FFF2-40B4-BE49-F238E27FC236}">
                <a16:creationId xmlns:a16="http://schemas.microsoft.com/office/drawing/2014/main" id="{871EE975-AC25-4E50-A86E-C54EA05389E1}"/>
              </a:ext>
            </a:extLst>
          </p:cNvPr>
          <p:cNvSpPr/>
          <p:nvPr/>
        </p:nvSpPr>
        <p:spPr>
          <a:xfrm>
            <a:off x="3896494" y="4425948"/>
            <a:ext cx="1107996" cy="458715"/>
          </a:xfrm>
          <a:prstGeom prst="rect">
            <a:avLst/>
          </a:prstGeom>
        </p:spPr>
        <p:txBody>
          <a:bodyPr wrap="none">
            <a:spAutoFit/>
          </a:bodyPr>
          <a:lstStyle/>
          <a:p>
            <a:pPr algn="ctr">
              <a:lnSpc>
                <a:spcPct val="150000"/>
              </a:lnSpc>
            </a:pP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差异备份</a:t>
            </a:r>
          </a:p>
        </p:txBody>
      </p:sp>
      <p:sp>
        <p:nvSpPr>
          <p:cNvPr id="56" name="矩形 55">
            <a:extLst>
              <a:ext uri="{FF2B5EF4-FFF2-40B4-BE49-F238E27FC236}">
                <a16:creationId xmlns:a16="http://schemas.microsoft.com/office/drawing/2014/main" id="{2A699E14-AE95-481A-9CDD-4862F078DABB}"/>
              </a:ext>
            </a:extLst>
          </p:cNvPr>
          <p:cNvSpPr/>
          <p:nvPr/>
        </p:nvSpPr>
        <p:spPr>
          <a:xfrm>
            <a:off x="6914369" y="4425948"/>
            <a:ext cx="1107996" cy="458908"/>
          </a:xfrm>
          <a:prstGeom prst="rect">
            <a:avLst/>
          </a:prstGeom>
        </p:spPr>
        <p:txBody>
          <a:bodyPr wrap="none">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增量备份</a:t>
            </a:r>
          </a:p>
        </p:txBody>
      </p:sp>
      <p:grpSp>
        <p:nvGrpSpPr>
          <p:cNvPr id="57" name="组合 56">
            <a:extLst>
              <a:ext uri="{FF2B5EF4-FFF2-40B4-BE49-F238E27FC236}">
                <a16:creationId xmlns:a16="http://schemas.microsoft.com/office/drawing/2014/main" id="{F8929FF6-3142-4413-948F-C1F31983D0FB}"/>
              </a:ext>
            </a:extLst>
          </p:cNvPr>
          <p:cNvGrpSpPr/>
          <p:nvPr/>
        </p:nvGrpSpPr>
        <p:grpSpPr>
          <a:xfrm>
            <a:off x="653112" y="4943493"/>
            <a:ext cx="1573829" cy="327423"/>
            <a:chOff x="8809162" y="3796709"/>
            <a:chExt cx="1290506" cy="327423"/>
          </a:xfrm>
        </p:grpSpPr>
        <p:sp>
          <p:nvSpPr>
            <p:cNvPr id="58" name="Round Same Side Corner Rectangle 36">
              <a:extLst>
                <a:ext uri="{FF2B5EF4-FFF2-40B4-BE49-F238E27FC236}">
                  <a16:creationId xmlns:a16="http://schemas.microsoft.com/office/drawing/2014/main" id="{2E5E6C4B-0CB6-4121-AE8C-F1044A9FAD6D}"/>
                </a:ext>
              </a:extLst>
            </p:cNvPr>
            <p:cNvSpPr/>
            <p:nvPr/>
          </p:nvSpPr>
          <p:spPr>
            <a:xfrm>
              <a:off x="8917736" y="3796709"/>
              <a:ext cx="1181932"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备份所有内容</a:t>
              </a:r>
            </a:p>
          </p:txBody>
        </p:sp>
        <p:sp>
          <p:nvSpPr>
            <p:cNvPr id="59" name="椭圆 58">
              <a:extLst>
                <a:ext uri="{FF2B5EF4-FFF2-40B4-BE49-F238E27FC236}">
                  <a16:creationId xmlns:a16="http://schemas.microsoft.com/office/drawing/2014/main" id="{C51AF2F4-F0E6-49C2-8D46-054073FBBE65}"/>
                </a:ext>
              </a:extLst>
            </p:cNvPr>
            <p:cNvSpPr>
              <a:spLocks/>
            </p:cNvSpPr>
            <p:nvPr/>
          </p:nvSpPr>
          <p:spPr>
            <a:xfrm>
              <a:off x="8809162" y="3971232"/>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60" name="组合 59">
            <a:extLst>
              <a:ext uri="{FF2B5EF4-FFF2-40B4-BE49-F238E27FC236}">
                <a16:creationId xmlns:a16="http://schemas.microsoft.com/office/drawing/2014/main" id="{A8B5E8F8-6581-4CC1-9730-3A6B44BDE76C}"/>
              </a:ext>
            </a:extLst>
          </p:cNvPr>
          <p:cNvGrpSpPr/>
          <p:nvPr/>
        </p:nvGrpSpPr>
        <p:grpSpPr>
          <a:xfrm>
            <a:off x="653114" y="5467334"/>
            <a:ext cx="1716221" cy="327423"/>
            <a:chOff x="8809162" y="3843521"/>
            <a:chExt cx="1407264" cy="327423"/>
          </a:xfrm>
        </p:grpSpPr>
        <p:sp>
          <p:nvSpPr>
            <p:cNvPr id="62" name="Round Same Side Corner Rectangle 36">
              <a:extLst>
                <a:ext uri="{FF2B5EF4-FFF2-40B4-BE49-F238E27FC236}">
                  <a16:creationId xmlns:a16="http://schemas.microsoft.com/office/drawing/2014/main" id="{6049D1AD-DC6B-4BA6-867E-818F31210A37}"/>
                </a:ext>
              </a:extLst>
            </p:cNvPr>
            <p:cNvSpPr/>
            <p:nvPr/>
          </p:nvSpPr>
          <p:spPr>
            <a:xfrm>
              <a:off x="8887276" y="3843521"/>
              <a:ext cx="1329150"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备份时间长</a:t>
              </a:r>
            </a:p>
          </p:txBody>
        </p:sp>
        <p:sp>
          <p:nvSpPr>
            <p:cNvPr id="63" name="椭圆 62">
              <a:extLst>
                <a:ext uri="{FF2B5EF4-FFF2-40B4-BE49-F238E27FC236}">
                  <a16:creationId xmlns:a16="http://schemas.microsoft.com/office/drawing/2014/main" id="{0A748C05-BB13-445A-966E-28BCFEA28EAE}"/>
                </a:ext>
              </a:extLst>
            </p:cNvPr>
            <p:cNvSpPr>
              <a:spLocks/>
            </p:cNvSpPr>
            <p:nvPr/>
          </p:nvSpPr>
          <p:spPr>
            <a:xfrm>
              <a:off x="8809162" y="3971232"/>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64" name="组合 63">
            <a:extLst>
              <a:ext uri="{FF2B5EF4-FFF2-40B4-BE49-F238E27FC236}">
                <a16:creationId xmlns:a16="http://schemas.microsoft.com/office/drawing/2014/main" id="{96F5586A-0B0F-4869-91AC-4640BACA88D5}"/>
              </a:ext>
            </a:extLst>
          </p:cNvPr>
          <p:cNvGrpSpPr/>
          <p:nvPr/>
        </p:nvGrpSpPr>
        <p:grpSpPr>
          <a:xfrm>
            <a:off x="653113" y="5911625"/>
            <a:ext cx="1501410" cy="327423"/>
            <a:chOff x="8809162" y="3749110"/>
            <a:chExt cx="1231123" cy="327423"/>
          </a:xfrm>
        </p:grpSpPr>
        <p:sp>
          <p:nvSpPr>
            <p:cNvPr id="65" name="Round Same Side Corner Rectangle 36">
              <a:extLst>
                <a:ext uri="{FF2B5EF4-FFF2-40B4-BE49-F238E27FC236}">
                  <a16:creationId xmlns:a16="http://schemas.microsoft.com/office/drawing/2014/main" id="{04AA0C05-0DDB-4B9C-BCEF-6135B4A65C14}"/>
                </a:ext>
              </a:extLst>
            </p:cNvPr>
            <p:cNvSpPr/>
            <p:nvPr/>
          </p:nvSpPr>
          <p:spPr>
            <a:xfrm>
              <a:off x="8887221" y="3749110"/>
              <a:ext cx="115306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恢复时间短</a:t>
              </a:r>
              <a:endParaRPr lang="en-US" altLang="zh-CN" sz="16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椭圆 65">
              <a:extLst>
                <a:ext uri="{FF2B5EF4-FFF2-40B4-BE49-F238E27FC236}">
                  <a16:creationId xmlns:a16="http://schemas.microsoft.com/office/drawing/2014/main" id="{558DCA66-F775-48DD-BF24-2E038FCAB37F}"/>
                </a:ext>
              </a:extLst>
            </p:cNvPr>
            <p:cNvSpPr>
              <a:spLocks/>
            </p:cNvSpPr>
            <p:nvPr/>
          </p:nvSpPr>
          <p:spPr>
            <a:xfrm>
              <a:off x="8809162" y="3909560"/>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67" name="组合 66">
            <a:extLst>
              <a:ext uri="{FF2B5EF4-FFF2-40B4-BE49-F238E27FC236}">
                <a16:creationId xmlns:a16="http://schemas.microsoft.com/office/drawing/2014/main" id="{3A7AC6F0-9E7C-4E51-93B3-488F6D45A70B}"/>
              </a:ext>
            </a:extLst>
          </p:cNvPr>
          <p:cNvGrpSpPr/>
          <p:nvPr/>
        </p:nvGrpSpPr>
        <p:grpSpPr>
          <a:xfrm>
            <a:off x="3597904" y="4968257"/>
            <a:ext cx="1926923" cy="327423"/>
            <a:chOff x="8809162" y="3821473"/>
            <a:chExt cx="1580045" cy="327423"/>
          </a:xfrm>
        </p:grpSpPr>
        <p:sp>
          <p:nvSpPr>
            <p:cNvPr id="68" name="Round Same Side Corner Rectangle 36">
              <a:extLst>
                <a:ext uri="{FF2B5EF4-FFF2-40B4-BE49-F238E27FC236}">
                  <a16:creationId xmlns:a16="http://schemas.microsoft.com/office/drawing/2014/main" id="{DB21E417-A33A-47F6-88A2-9F09A489AD35}"/>
                </a:ext>
              </a:extLst>
            </p:cNvPr>
            <p:cNvSpPr/>
            <p:nvPr/>
          </p:nvSpPr>
          <p:spPr>
            <a:xfrm>
              <a:off x="8887276" y="3821473"/>
              <a:ext cx="150193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完全备份差异备份</a:t>
              </a:r>
            </a:p>
          </p:txBody>
        </p:sp>
        <p:sp>
          <p:nvSpPr>
            <p:cNvPr id="69" name="椭圆 68">
              <a:extLst>
                <a:ext uri="{FF2B5EF4-FFF2-40B4-BE49-F238E27FC236}">
                  <a16:creationId xmlns:a16="http://schemas.microsoft.com/office/drawing/2014/main" id="{CACF1284-372D-499D-8776-12C4B248BA4F}"/>
                </a:ext>
              </a:extLst>
            </p:cNvPr>
            <p:cNvSpPr>
              <a:spLocks/>
            </p:cNvSpPr>
            <p:nvPr/>
          </p:nvSpPr>
          <p:spPr>
            <a:xfrm>
              <a:off x="8809162" y="3971232"/>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0" name="组合 69">
            <a:extLst>
              <a:ext uri="{FF2B5EF4-FFF2-40B4-BE49-F238E27FC236}">
                <a16:creationId xmlns:a16="http://schemas.microsoft.com/office/drawing/2014/main" id="{4383F418-9EF2-496F-A609-D97BD5CBA24C}"/>
              </a:ext>
            </a:extLst>
          </p:cNvPr>
          <p:cNvGrpSpPr/>
          <p:nvPr/>
        </p:nvGrpSpPr>
        <p:grpSpPr>
          <a:xfrm>
            <a:off x="3597972" y="5436106"/>
            <a:ext cx="1713666" cy="327423"/>
            <a:chOff x="8809162" y="3812293"/>
            <a:chExt cx="1405169" cy="327423"/>
          </a:xfrm>
        </p:grpSpPr>
        <p:sp>
          <p:nvSpPr>
            <p:cNvPr id="72" name="Round Same Side Corner Rectangle 36">
              <a:extLst>
                <a:ext uri="{FF2B5EF4-FFF2-40B4-BE49-F238E27FC236}">
                  <a16:creationId xmlns:a16="http://schemas.microsoft.com/office/drawing/2014/main" id="{6D592AD2-E3ED-45BC-B79A-709C4B1B7614}"/>
                </a:ext>
              </a:extLst>
            </p:cNvPr>
            <p:cNvSpPr/>
            <p:nvPr/>
          </p:nvSpPr>
          <p:spPr>
            <a:xfrm>
              <a:off x="8894350" y="3812293"/>
              <a:ext cx="131998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备份时间中</a:t>
              </a:r>
            </a:p>
          </p:txBody>
        </p:sp>
        <p:sp>
          <p:nvSpPr>
            <p:cNvPr id="73" name="椭圆 72">
              <a:extLst>
                <a:ext uri="{FF2B5EF4-FFF2-40B4-BE49-F238E27FC236}">
                  <a16:creationId xmlns:a16="http://schemas.microsoft.com/office/drawing/2014/main" id="{986A55C2-0966-4B6F-8EC7-21550282D601}"/>
                </a:ext>
              </a:extLst>
            </p:cNvPr>
            <p:cNvSpPr>
              <a:spLocks/>
            </p:cNvSpPr>
            <p:nvPr/>
          </p:nvSpPr>
          <p:spPr>
            <a:xfrm>
              <a:off x="8809162" y="3971232"/>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grpSp>
        <p:nvGrpSpPr>
          <p:cNvPr id="74" name="组合 73">
            <a:extLst>
              <a:ext uri="{FF2B5EF4-FFF2-40B4-BE49-F238E27FC236}">
                <a16:creationId xmlns:a16="http://schemas.microsoft.com/office/drawing/2014/main" id="{5123B8D2-106B-4F4A-9CEE-C289909349E0}"/>
              </a:ext>
            </a:extLst>
          </p:cNvPr>
          <p:cNvGrpSpPr/>
          <p:nvPr/>
        </p:nvGrpSpPr>
        <p:grpSpPr>
          <a:xfrm>
            <a:off x="3597974" y="5908363"/>
            <a:ext cx="1704970" cy="327423"/>
            <a:chOff x="8809162" y="3776257"/>
            <a:chExt cx="1398038" cy="327423"/>
          </a:xfrm>
        </p:grpSpPr>
        <p:sp>
          <p:nvSpPr>
            <p:cNvPr id="75" name="Round Same Side Corner Rectangle 36">
              <a:extLst>
                <a:ext uri="{FF2B5EF4-FFF2-40B4-BE49-F238E27FC236}">
                  <a16:creationId xmlns:a16="http://schemas.microsoft.com/office/drawing/2014/main" id="{8613FFB6-CA89-4E6F-A359-DC7CDE5D4132}"/>
                </a:ext>
              </a:extLst>
            </p:cNvPr>
            <p:cNvSpPr/>
            <p:nvPr/>
          </p:nvSpPr>
          <p:spPr>
            <a:xfrm>
              <a:off x="8887219" y="3776257"/>
              <a:ext cx="131998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恢复时间中</a:t>
              </a:r>
            </a:p>
          </p:txBody>
        </p:sp>
        <p:sp>
          <p:nvSpPr>
            <p:cNvPr id="76" name="椭圆 75">
              <a:extLst>
                <a:ext uri="{FF2B5EF4-FFF2-40B4-BE49-F238E27FC236}">
                  <a16:creationId xmlns:a16="http://schemas.microsoft.com/office/drawing/2014/main" id="{F0967337-D821-4FF9-90F2-E5189452A95B}"/>
                </a:ext>
              </a:extLst>
            </p:cNvPr>
            <p:cNvSpPr>
              <a:spLocks/>
            </p:cNvSpPr>
            <p:nvPr/>
          </p:nvSpPr>
          <p:spPr>
            <a:xfrm>
              <a:off x="8809162" y="3939969"/>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7" name="组合 76">
            <a:extLst>
              <a:ext uri="{FF2B5EF4-FFF2-40B4-BE49-F238E27FC236}">
                <a16:creationId xmlns:a16="http://schemas.microsoft.com/office/drawing/2014/main" id="{92A51866-CA84-4177-BD35-1DA69ED1D248}"/>
              </a:ext>
            </a:extLst>
          </p:cNvPr>
          <p:cNvGrpSpPr/>
          <p:nvPr/>
        </p:nvGrpSpPr>
        <p:grpSpPr>
          <a:xfrm>
            <a:off x="6606991" y="4968256"/>
            <a:ext cx="1984929" cy="327423"/>
            <a:chOff x="8809162" y="3796725"/>
            <a:chExt cx="1627598" cy="327423"/>
          </a:xfrm>
        </p:grpSpPr>
        <p:sp>
          <p:nvSpPr>
            <p:cNvPr id="78" name="Round Same Side Corner Rectangle 36">
              <a:extLst>
                <a:ext uri="{FF2B5EF4-FFF2-40B4-BE49-F238E27FC236}">
                  <a16:creationId xmlns:a16="http://schemas.microsoft.com/office/drawing/2014/main" id="{B048A51F-2174-4670-8D60-76E64D4BA99A}"/>
                </a:ext>
              </a:extLst>
            </p:cNvPr>
            <p:cNvSpPr/>
            <p:nvPr/>
          </p:nvSpPr>
          <p:spPr>
            <a:xfrm>
              <a:off x="8907369" y="3796725"/>
              <a:ext cx="152939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上次备份变化备份</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椭圆 78">
              <a:extLst>
                <a:ext uri="{FF2B5EF4-FFF2-40B4-BE49-F238E27FC236}">
                  <a16:creationId xmlns:a16="http://schemas.microsoft.com/office/drawing/2014/main" id="{6B82902D-FDAD-4B5E-B5D8-704AAE280B69}"/>
                </a:ext>
              </a:extLst>
            </p:cNvPr>
            <p:cNvSpPr>
              <a:spLocks/>
            </p:cNvSpPr>
            <p:nvPr/>
          </p:nvSpPr>
          <p:spPr>
            <a:xfrm>
              <a:off x="8809162" y="3971024"/>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80" name="组合 79">
            <a:extLst>
              <a:ext uri="{FF2B5EF4-FFF2-40B4-BE49-F238E27FC236}">
                <a16:creationId xmlns:a16="http://schemas.microsoft.com/office/drawing/2014/main" id="{FA2ED9D3-3AE6-48FE-84DE-4B2F7372D8EF}"/>
              </a:ext>
            </a:extLst>
          </p:cNvPr>
          <p:cNvGrpSpPr/>
          <p:nvPr/>
        </p:nvGrpSpPr>
        <p:grpSpPr>
          <a:xfrm>
            <a:off x="6606986" y="5467334"/>
            <a:ext cx="1690719" cy="327423"/>
            <a:chOff x="8809162" y="3812257"/>
            <a:chExt cx="1386353" cy="327423"/>
          </a:xfrm>
        </p:grpSpPr>
        <p:sp>
          <p:nvSpPr>
            <p:cNvPr id="81" name="Round Same Side Corner Rectangle 36">
              <a:extLst>
                <a:ext uri="{FF2B5EF4-FFF2-40B4-BE49-F238E27FC236}">
                  <a16:creationId xmlns:a16="http://schemas.microsoft.com/office/drawing/2014/main" id="{57C3B608-DFBE-4219-88C8-77B7E51D0471}"/>
                </a:ext>
              </a:extLst>
            </p:cNvPr>
            <p:cNvSpPr/>
            <p:nvPr/>
          </p:nvSpPr>
          <p:spPr>
            <a:xfrm>
              <a:off x="8875534" y="3812257"/>
              <a:ext cx="131998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备份时间短</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椭圆 81">
              <a:extLst>
                <a:ext uri="{FF2B5EF4-FFF2-40B4-BE49-F238E27FC236}">
                  <a16:creationId xmlns:a16="http://schemas.microsoft.com/office/drawing/2014/main" id="{63F2AA2F-B081-4544-A6D5-1D00A6926A23}"/>
                </a:ext>
              </a:extLst>
            </p:cNvPr>
            <p:cNvSpPr>
              <a:spLocks/>
            </p:cNvSpPr>
            <p:nvPr/>
          </p:nvSpPr>
          <p:spPr>
            <a:xfrm>
              <a:off x="8809162" y="3971024"/>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83" name="组合 82">
            <a:extLst>
              <a:ext uri="{FF2B5EF4-FFF2-40B4-BE49-F238E27FC236}">
                <a16:creationId xmlns:a16="http://schemas.microsoft.com/office/drawing/2014/main" id="{D7266803-6D18-43BF-924D-CE916FBDF8A4}"/>
              </a:ext>
            </a:extLst>
          </p:cNvPr>
          <p:cNvGrpSpPr/>
          <p:nvPr/>
        </p:nvGrpSpPr>
        <p:grpSpPr>
          <a:xfrm>
            <a:off x="6606987" y="5937753"/>
            <a:ext cx="2032704" cy="327423"/>
            <a:chOff x="8809162" y="3807312"/>
            <a:chExt cx="1666773" cy="327423"/>
          </a:xfrm>
        </p:grpSpPr>
        <p:sp>
          <p:nvSpPr>
            <p:cNvPr id="84" name="Round Same Side Corner Rectangle 36">
              <a:extLst>
                <a:ext uri="{FF2B5EF4-FFF2-40B4-BE49-F238E27FC236}">
                  <a16:creationId xmlns:a16="http://schemas.microsoft.com/office/drawing/2014/main" id="{2109EBFE-8858-4480-A262-D0DF1667E0C5}"/>
                </a:ext>
              </a:extLst>
            </p:cNvPr>
            <p:cNvSpPr/>
            <p:nvPr/>
          </p:nvSpPr>
          <p:spPr>
            <a:xfrm>
              <a:off x="8907372" y="3807312"/>
              <a:ext cx="1568563"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恢复时间长</a:t>
              </a:r>
              <a:endParaRPr lang="en-US" altLang="zh-CN"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椭圆 84">
              <a:extLst>
                <a:ext uri="{FF2B5EF4-FFF2-40B4-BE49-F238E27FC236}">
                  <a16:creationId xmlns:a16="http://schemas.microsoft.com/office/drawing/2014/main" id="{6C579EF5-4EF7-4156-B712-F7D57153119C}"/>
                </a:ext>
              </a:extLst>
            </p:cNvPr>
            <p:cNvSpPr>
              <a:spLocks/>
            </p:cNvSpPr>
            <p:nvPr/>
          </p:nvSpPr>
          <p:spPr>
            <a:xfrm>
              <a:off x="8809162" y="3971024"/>
              <a:ext cx="5903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89" name="矩形 28">
            <a:extLst>
              <a:ext uri="{FF2B5EF4-FFF2-40B4-BE49-F238E27FC236}">
                <a16:creationId xmlns:a16="http://schemas.microsoft.com/office/drawing/2014/main" id="{E874E35C-D3A9-4AA5-B7E3-B7A79715A877}"/>
              </a:ext>
            </a:extLst>
          </p:cNvPr>
          <p:cNvSpPr/>
          <p:nvPr/>
        </p:nvSpPr>
        <p:spPr>
          <a:xfrm>
            <a:off x="286135" y="1197081"/>
            <a:ext cx="5916327" cy="2648232"/>
          </a:xfrm>
          <a:prstGeom prst="rect">
            <a:avLst/>
          </a:prstGeom>
          <a:solidFill>
            <a:schemeClr val="accent6">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solidFill>
                  <a:prstClr val="black"/>
                </a:solidFill>
                <a:prstDash val="sysDot"/>
              </a:ln>
              <a:solidFill>
                <a:prstClr val="black"/>
              </a:solidFill>
              <a:effectLst/>
              <a:uLnTx/>
              <a:uFillTx/>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endParaRPr>
          </a:p>
        </p:txBody>
      </p:sp>
      <p:sp>
        <p:nvSpPr>
          <p:cNvPr id="90" name="文本框 89">
            <a:extLst>
              <a:ext uri="{FF2B5EF4-FFF2-40B4-BE49-F238E27FC236}">
                <a16:creationId xmlns:a16="http://schemas.microsoft.com/office/drawing/2014/main" id="{13A98499-E4D9-47DB-BC56-1D67F8922684}"/>
              </a:ext>
            </a:extLst>
          </p:cNvPr>
          <p:cNvSpPr txBox="1"/>
          <p:nvPr/>
        </p:nvSpPr>
        <p:spPr>
          <a:xfrm>
            <a:off x="3591726" y="1849851"/>
            <a:ext cx="969911" cy="307777"/>
          </a:xfrm>
          <a:prstGeom prst="rect">
            <a:avLst/>
          </a:prstGeom>
          <a:solidFill>
            <a:srgbClr val="EDEDED"/>
          </a:solidFill>
          <a:ln w="12700">
            <a:solidFill>
              <a:schemeClr val="tx1"/>
            </a:solidFill>
          </a:ln>
        </p:spPr>
        <p:txBody>
          <a:bodyPr wrap="square" rtlCol="0">
            <a:spAutoFit/>
          </a:bodyPr>
          <a:lstStyle/>
          <a:p>
            <a:pPr algn="ctr"/>
            <a:r>
              <a:rPr lang="zh-CN" altLang="en-US" sz="1400" b="1" dirty="0">
                <a:latin typeface="Times New Roman" panose="02020603050405020304" pitchFamily="18" charset="0"/>
                <a:ea typeface="微软雅黑" panose="020B0503020204020204" pitchFamily="34" charset="-122"/>
                <a:sym typeface="Times New Roman" panose="02020603050405020304" pitchFamily="18" charset="0"/>
              </a:rPr>
              <a:t>粗粒度</a:t>
            </a:r>
          </a:p>
        </p:txBody>
      </p:sp>
      <p:sp>
        <p:nvSpPr>
          <p:cNvPr id="91" name="文本框 90">
            <a:extLst>
              <a:ext uri="{FF2B5EF4-FFF2-40B4-BE49-F238E27FC236}">
                <a16:creationId xmlns:a16="http://schemas.microsoft.com/office/drawing/2014/main" id="{AF7C4FEA-C3CA-4190-8703-FB2EBDED5108}"/>
              </a:ext>
            </a:extLst>
          </p:cNvPr>
          <p:cNvSpPr txBox="1"/>
          <p:nvPr/>
        </p:nvSpPr>
        <p:spPr>
          <a:xfrm>
            <a:off x="3590971" y="2953418"/>
            <a:ext cx="953263" cy="307777"/>
          </a:xfrm>
          <a:prstGeom prst="rect">
            <a:avLst/>
          </a:prstGeom>
          <a:solidFill>
            <a:schemeClr val="accent3">
              <a:lumMod val="20000"/>
              <a:lumOff val="80000"/>
            </a:schemeClr>
          </a:solidFill>
          <a:ln w="12700">
            <a:solidFill>
              <a:schemeClr val="tx1"/>
            </a:solidFill>
          </a:ln>
        </p:spPr>
        <p:txBody>
          <a:bodyPr wrap="square" rtlCol="0">
            <a:spAutoFit/>
          </a:bodyPr>
          <a:lstStyle>
            <a:defPPr>
              <a:defRPr lang="zh-CN"/>
            </a:defPPr>
            <a:lvl1pPr algn="ctr">
              <a:defRPr sz="1400" b="1">
                <a:latin typeface="Times New Roman" panose="02020603050405020304" pitchFamily="18" charset="0"/>
                <a:ea typeface="微软雅黑" panose="020B0503020204020204" pitchFamily="34" charset="-122"/>
              </a:defRPr>
            </a:lvl1pPr>
          </a:lstStyle>
          <a:p>
            <a:r>
              <a:rPr lang="zh-CN" altLang="en-US" dirty="0">
                <a:sym typeface="Times New Roman" panose="02020603050405020304" pitchFamily="18" charset="0"/>
              </a:rPr>
              <a:t>细粒度</a:t>
            </a:r>
          </a:p>
        </p:txBody>
      </p:sp>
      <p:grpSp>
        <p:nvGrpSpPr>
          <p:cNvPr id="92" name="组合 91">
            <a:extLst>
              <a:ext uri="{FF2B5EF4-FFF2-40B4-BE49-F238E27FC236}">
                <a16:creationId xmlns:a16="http://schemas.microsoft.com/office/drawing/2014/main" id="{A8370C35-752F-4A70-A301-972D2D70B69A}"/>
              </a:ext>
            </a:extLst>
          </p:cNvPr>
          <p:cNvGrpSpPr/>
          <p:nvPr/>
        </p:nvGrpSpPr>
        <p:grpSpPr>
          <a:xfrm>
            <a:off x="1837389" y="1822414"/>
            <a:ext cx="1363270" cy="1597404"/>
            <a:chOff x="3186375" y="4549715"/>
            <a:chExt cx="1363270" cy="1597404"/>
          </a:xfrm>
        </p:grpSpPr>
        <p:sp>
          <p:nvSpPr>
            <p:cNvPr id="113" name="矩形 112">
              <a:extLst>
                <a:ext uri="{FF2B5EF4-FFF2-40B4-BE49-F238E27FC236}">
                  <a16:creationId xmlns:a16="http://schemas.microsoft.com/office/drawing/2014/main" id="{7ADBCFD6-D13E-460F-AFFE-C10464BDFA73}"/>
                </a:ext>
              </a:extLst>
            </p:cNvPr>
            <p:cNvSpPr/>
            <p:nvPr/>
          </p:nvSpPr>
          <p:spPr>
            <a:xfrm>
              <a:off x="3328943" y="4549715"/>
              <a:ext cx="1071372" cy="159740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4" name="矩形 113">
              <a:extLst>
                <a:ext uri="{FF2B5EF4-FFF2-40B4-BE49-F238E27FC236}">
                  <a16:creationId xmlns:a16="http://schemas.microsoft.com/office/drawing/2014/main" id="{75A905D5-AC51-4603-8314-5D37A3860D75}"/>
                </a:ext>
              </a:extLst>
            </p:cNvPr>
            <p:cNvSpPr/>
            <p:nvPr/>
          </p:nvSpPr>
          <p:spPr>
            <a:xfrm>
              <a:off x="3186375" y="4826825"/>
              <a:ext cx="1363270" cy="1096262"/>
            </a:xfrm>
            <a:prstGeom prst="rect">
              <a:avLst/>
            </a:prstGeom>
            <a:noFill/>
          </p:spPr>
          <p:txBody>
            <a:bodyPr wrap="square">
              <a:spAutoFit/>
            </a:bodyPr>
            <a:lstStyle/>
            <a:p>
              <a:pPr algn="ctr">
                <a:lnSpc>
                  <a:spcPts val="2000"/>
                </a:lnSpc>
              </a:pPr>
              <a:r>
                <a:rPr lang="en-US" altLang="zh-CN" sz="1600" dirty="0" err="1">
                  <a:latin typeface="+mj-ea"/>
                  <a:ea typeface="+mj-ea"/>
                </a:rPr>
                <a:t>对文本中获取的实体进行类别标注</a:t>
              </a:r>
              <a:endParaRPr lang="zh-CN" altLang="en-US" sz="1600" dirty="0">
                <a:latin typeface="+mj-ea"/>
                <a:ea typeface="+mj-ea"/>
              </a:endParaRPr>
            </a:p>
            <a:p>
              <a:pPr algn="ctr">
                <a:lnSpc>
                  <a:spcPts val="2000"/>
                </a:lnSpc>
              </a:pPr>
              <a:endParaRPr lang="zh-CN" altLang="en-US" sz="14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5" name="文本框 114">
              <a:extLst>
                <a:ext uri="{FF2B5EF4-FFF2-40B4-BE49-F238E27FC236}">
                  <a16:creationId xmlns:a16="http://schemas.microsoft.com/office/drawing/2014/main" id="{AD5C6771-2E00-4159-AB61-A58AE50472B6}"/>
                </a:ext>
              </a:extLst>
            </p:cNvPr>
            <p:cNvSpPr txBox="1"/>
            <p:nvPr/>
          </p:nvSpPr>
          <p:spPr>
            <a:xfrm>
              <a:off x="3374584" y="5837252"/>
              <a:ext cx="969911" cy="307777"/>
            </a:xfrm>
            <a:prstGeom prst="rect">
              <a:avLst/>
            </a:prstGeom>
            <a:noFill/>
          </p:spPr>
          <p:txBody>
            <a:bodyPr wrap="square" rtlCol="0">
              <a:spAutoFit/>
            </a:bodyPr>
            <a:lstStyle/>
            <a:p>
              <a:pPr algn="ctr"/>
              <a:r>
                <a:rPr lang="zh-CN" altLang="en-US" sz="1400" b="1" dirty="0">
                  <a:latin typeface="Times New Roman" panose="02020603050405020304" pitchFamily="18" charset="0"/>
                  <a:ea typeface="微软雅黑" panose="020B0503020204020204" pitchFamily="34" charset="-122"/>
                  <a:sym typeface="Times New Roman" panose="02020603050405020304" pitchFamily="18" charset="0"/>
                </a:rPr>
                <a:t>主要目标</a:t>
              </a:r>
            </a:p>
          </p:txBody>
        </p:sp>
      </p:grpSp>
      <p:sp>
        <p:nvSpPr>
          <p:cNvPr id="93" name="矩形 28">
            <a:extLst>
              <a:ext uri="{FF2B5EF4-FFF2-40B4-BE49-F238E27FC236}">
                <a16:creationId xmlns:a16="http://schemas.microsoft.com/office/drawing/2014/main" id="{BA32F976-5043-4643-B9C3-CBFB94B1294F}"/>
              </a:ext>
            </a:extLst>
          </p:cNvPr>
          <p:cNvSpPr/>
          <p:nvPr/>
        </p:nvSpPr>
        <p:spPr>
          <a:xfrm>
            <a:off x="6332425" y="1188802"/>
            <a:ext cx="2792890" cy="2648232"/>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endPar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Arial" panose="020B0604020202020204" pitchFamily="34" charset="0"/>
              <a:sym typeface="Times New Roman" panose="02020603050405020304" pitchFamily="18" charset="0"/>
            </a:endParaRPr>
          </a:p>
        </p:txBody>
      </p:sp>
      <p:sp>
        <p:nvSpPr>
          <p:cNvPr id="94" name="文本框 93">
            <a:extLst>
              <a:ext uri="{FF2B5EF4-FFF2-40B4-BE49-F238E27FC236}">
                <a16:creationId xmlns:a16="http://schemas.microsoft.com/office/drawing/2014/main" id="{A9385007-7E41-46DF-81B5-F1805CD47292}"/>
              </a:ext>
            </a:extLst>
          </p:cNvPr>
          <p:cNvSpPr txBox="1"/>
          <p:nvPr/>
        </p:nvSpPr>
        <p:spPr>
          <a:xfrm>
            <a:off x="395977" y="1229380"/>
            <a:ext cx="3963224"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实体分类方法</a:t>
            </a:r>
          </a:p>
        </p:txBody>
      </p:sp>
      <p:sp>
        <p:nvSpPr>
          <p:cNvPr id="95" name="文本框 94">
            <a:extLst>
              <a:ext uri="{FF2B5EF4-FFF2-40B4-BE49-F238E27FC236}">
                <a16:creationId xmlns:a16="http://schemas.microsoft.com/office/drawing/2014/main" id="{5DE25698-5062-4E7B-AEDE-7D1E12476744}"/>
              </a:ext>
            </a:extLst>
          </p:cNvPr>
          <p:cNvSpPr txBox="1"/>
          <p:nvPr/>
        </p:nvSpPr>
        <p:spPr>
          <a:xfrm>
            <a:off x="6412743" y="1229380"/>
            <a:ext cx="1600849"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实体链接方法</a:t>
            </a:r>
          </a:p>
        </p:txBody>
      </p:sp>
      <p:sp>
        <p:nvSpPr>
          <p:cNvPr id="96" name="箭头: 下 95">
            <a:extLst>
              <a:ext uri="{FF2B5EF4-FFF2-40B4-BE49-F238E27FC236}">
                <a16:creationId xmlns:a16="http://schemas.microsoft.com/office/drawing/2014/main" id="{A4B962B8-A572-4799-B535-9BC8E1133A58}"/>
              </a:ext>
            </a:extLst>
          </p:cNvPr>
          <p:cNvSpPr/>
          <p:nvPr/>
        </p:nvSpPr>
        <p:spPr>
          <a:xfrm rot="16200000">
            <a:off x="3229809" y="2948128"/>
            <a:ext cx="226836" cy="353585"/>
          </a:xfrm>
          <a:prstGeom prst="downArrow">
            <a:avLst>
              <a:gd name="adj1" fmla="val 50000"/>
              <a:gd name="adj2" fmla="val 50000"/>
            </a:avLst>
          </a:prstGeom>
          <a:solidFill>
            <a:srgbClr val="C1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20000"/>
                  <a:lumOff val="8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7" name="箭头: 下 96">
            <a:extLst>
              <a:ext uri="{FF2B5EF4-FFF2-40B4-BE49-F238E27FC236}">
                <a16:creationId xmlns:a16="http://schemas.microsoft.com/office/drawing/2014/main" id="{AA7D3BEF-62A8-4C7D-9C52-EE8C91F5A4CB}"/>
              </a:ext>
            </a:extLst>
          </p:cNvPr>
          <p:cNvSpPr/>
          <p:nvPr/>
        </p:nvSpPr>
        <p:spPr>
          <a:xfrm rot="16200000">
            <a:off x="3243094" y="1826948"/>
            <a:ext cx="226836" cy="353585"/>
          </a:xfrm>
          <a:prstGeom prst="downArrow">
            <a:avLst>
              <a:gd name="adj1" fmla="val 50000"/>
              <a:gd name="adj2" fmla="val 50000"/>
            </a:avLst>
          </a:prstGeom>
          <a:solidFill>
            <a:srgbClr val="C1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20000"/>
                  <a:lumOff val="8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9" name="箭头: 下 98">
            <a:extLst>
              <a:ext uri="{FF2B5EF4-FFF2-40B4-BE49-F238E27FC236}">
                <a16:creationId xmlns:a16="http://schemas.microsoft.com/office/drawing/2014/main" id="{A58A22AA-759B-42DE-A457-C955E1A3604B}"/>
              </a:ext>
            </a:extLst>
          </p:cNvPr>
          <p:cNvSpPr/>
          <p:nvPr/>
        </p:nvSpPr>
        <p:spPr>
          <a:xfrm rot="16200000">
            <a:off x="1641473" y="2420332"/>
            <a:ext cx="226836" cy="353585"/>
          </a:xfrm>
          <a:prstGeom prst="downArrow">
            <a:avLst>
              <a:gd name="adj1" fmla="val 50000"/>
              <a:gd name="adj2" fmla="val 50000"/>
            </a:avLst>
          </a:prstGeom>
          <a:solidFill>
            <a:srgbClr val="C1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20000"/>
                  <a:lumOff val="8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1" name="文本框 100">
            <a:extLst>
              <a:ext uri="{FF2B5EF4-FFF2-40B4-BE49-F238E27FC236}">
                <a16:creationId xmlns:a16="http://schemas.microsoft.com/office/drawing/2014/main" id="{F035F5D5-51B3-40E4-9383-2028E516A9D8}"/>
              </a:ext>
            </a:extLst>
          </p:cNvPr>
          <p:cNvSpPr txBox="1"/>
          <p:nvPr/>
        </p:nvSpPr>
        <p:spPr>
          <a:xfrm>
            <a:off x="6921835" y="1878447"/>
            <a:ext cx="1728000" cy="309600"/>
          </a:xfrm>
          <a:prstGeom prst="rect">
            <a:avLst/>
          </a:prstGeom>
          <a:solidFill>
            <a:srgbClr val="DDDDDD"/>
          </a:solidFill>
          <a:ln w="12700">
            <a:solidFill>
              <a:schemeClr val="tx1"/>
            </a:solidFill>
          </a:ln>
        </p:spPr>
        <p:txBody>
          <a:bodyPr wrap="square" rtlCol="0">
            <a:spAutoFit/>
          </a:bodyPr>
          <a:lstStyle>
            <a:defPPr>
              <a:defRPr lang="zh-CN"/>
            </a:defPPr>
            <a:lvl1pPr algn="ctr">
              <a:defRPr sz="1400" kern="2000" spc="3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sym typeface="Times New Roman" panose="02020603050405020304" pitchFamily="18" charset="0"/>
              </a:rPr>
              <a:t>基于实体属性</a:t>
            </a:r>
          </a:p>
        </p:txBody>
      </p:sp>
      <p:sp>
        <p:nvSpPr>
          <p:cNvPr id="102" name="文本框 101">
            <a:extLst>
              <a:ext uri="{FF2B5EF4-FFF2-40B4-BE49-F238E27FC236}">
                <a16:creationId xmlns:a16="http://schemas.microsoft.com/office/drawing/2014/main" id="{4FFE0DC4-CA6E-4E7A-B9F3-4E66782D851C}"/>
              </a:ext>
            </a:extLst>
          </p:cNvPr>
          <p:cNvSpPr txBox="1"/>
          <p:nvPr/>
        </p:nvSpPr>
        <p:spPr>
          <a:xfrm>
            <a:off x="6921835" y="3283757"/>
            <a:ext cx="1728000" cy="309600"/>
          </a:xfrm>
          <a:prstGeom prst="rect">
            <a:avLst/>
          </a:prstGeom>
          <a:solidFill>
            <a:srgbClr val="DDDDDD"/>
          </a:solidFill>
          <a:ln w="12700">
            <a:solidFill>
              <a:schemeClr val="tx1"/>
            </a:solidFill>
          </a:ln>
        </p:spPr>
        <p:txBody>
          <a:bodyPr wrap="square" rtlCol="0">
            <a:spAutoFit/>
          </a:bodyPr>
          <a:lstStyle>
            <a:defPPr>
              <a:defRPr lang="zh-CN"/>
            </a:defPPr>
            <a:lvl1pPr algn="ctr">
              <a:defRPr sz="1400" kern="2000" spc="3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sym typeface="Times New Roman" panose="02020603050405020304" pitchFamily="18" charset="0"/>
              </a:rPr>
              <a:t>基于外部证据</a:t>
            </a:r>
          </a:p>
        </p:txBody>
      </p:sp>
      <p:sp>
        <p:nvSpPr>
          <p:cNvPr id="103" name="文本框 102">
            <a:extLst>
              <a:ext uri="{FF2B5EF4-FFF2-40B4-BE49-F238E27FC236}">
                <a16:creationId xmlns:a16="http://schemas.microsoft.com/office/drawing/2014/main" id="{38ED8E7C-DF8B-4361-94F4-241C055605B4}"/>
              </a:ext>
            </a:extLst>
          </p:cNvPr>
          <p:cNvSpPr txBox="1"/>
          <p:nvPr/>
        </p:nvSpPr>
        <p:spPr>
          <a:xfrm>
            <a:off x="6921835" y="2346885"/>
            <a:ext cx="1728000" cy="309600"/>
          </a:xfrm>
          <a:prstGeom prst="rect">
            <a:avLst/>
          </a:prstGeom>
          <a:solidFill>
            <a:srgbClr val="DDDDDD"/>
          </a:solidFill>
          <a:ln w="12700">
            <a:solidFill>
              <a:schemeClr val="tx1"/>
            </a:solidFill>
          </a:ln>
        </p:spPr>
        <p:txBody>
          <a:bodyPr wrap="square" rtlCol="0">
            <a:spAutoFit/>
          </a:bodyPr>
          <a:lstStyle>
            <a:defPPr>
              <a:defRPr lang="zh-CN"/>
            </a:defPPr>
            <a:lvl1pPr algn="ctr">
              <a:defRPr sz="1400" kern="2000" spc="3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sym typeface="Times New Roman" panose="02020603050405020304" pitchFamily="18" charset="0"/>
              </a:rPr>
              <a:t>基于实体上下文</a:t>
            </a:r>
          </a:p>
        </p:txBody>
      </p:sp>
      <p:grpSp>
        <p:nvGrpSpPr>
          <p:cNvPr id="104" name="组合 103">
            <a:extLst>
              <a:ext uri="{FF2B5EF4-FFF2-40B4-BE49-F238E27FC236}">
                <a16:creationId xmlns:a16="http://schemas.microsoft.com/office/drawing/2014/main" id="{A8B8EE8B-28F3-48FE-8AC0-14D253266CF3}"/>
              </a:ext>
            </a:extLst>
          </p:cNvPr>
          <p:cNvGrpSpPr/>
          <p:nvPr/>
        </p:nvGrpSpPr>
        <p:grpSpPr>
          <a:xfrm>
            <a:off x="5121955" y="1634960"/>
            <a:ext cx="1002962" cy="711925"/>
            <a:chOff x="307844" y="4313912"/>
            <a:chExt cx="1002962" cy="711925"/>
          </a:xfrm>
        </p:grpSpPr>
        <p:sp>
          <p:nvSpPr>
            <p:cNvPr id="111" name="流程图: 磁盘 110">
              <a:extLst>
                <a:ext uri="{FF2B5EF4-FFF2-40B4-BE49-F238E27FC236}">
                  <a16:creationId xmlns:a16="http://schemas.microsoft.com/office/drawing/2014/main" id="{F81E8B6E-7889-4576-9212-1739E9BAF41A}"/>
                </a:ext>
              </a:extLst>
            </p:cNvPr>
            <p:cNvSpPr/>
            <p:nvPr/>
          </p:nvSpPr>
          <p:spPr>
            <a:xfrm>
              <a:off x="307844" y="4313912"/>
              <a:ext cx="1002962" cy="678073"/>
            </a:xfrm>
            <a:prstGeom prst="flowChartMagneticDisk">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kern="2000" spc="15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2" name="矩形 111">
              <a:extLst>
                <a:ext uri="{FF2B5EF4-FFF2-40B4-BE49-F238E27FC236}">
                  <a16:creationId xmlns:a16="http://schemas.microsoft.com/office/drawing/2014/main" id="{9769325C-F9D1-46EE-BEA9-F71456D446C0}"/>
                </a:ext>
              </a:extLst>
            </p:cNvPr>
            <p:cNvSpPr/>
            <p:nvPr/>
          </p:nvSpPr>
          <p:spPr>
            <a:xfrm>
              <a:off x="355980" y="4502617"/>
              <a:ext cx="896694" cy="523220"/>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人名地名等大类别</a:t>
              </a:r>
            </a:p>
          </p:txBody>
        </p:sp>
      </p:grpSp>
      <p:grpSp>
        <p:nvGrpSpPr>
          <p:cNvPr id="105" name="组合 104">
            <a:extLst>
              <a:ext uri="{FF2B5EF4-FFF2-40B4-BE49-F238E27FC236}">
                <a16:creationId xmlns:a16="http://schemas.microsoft.com/office/drawing/2014/main" id="{E2080D7B-FEDE-4C21-9CB6-9C5B0039E55B}"/>
              </a:ext>
            </a:extLst>
          </p:cNvPr>
          <p:cNvGrpSpPr/>
          <p:nvPr/>
        </p:nvGrpSpPr>
        <p:grpSpPr>
          <a:xfrm>
            <a:off x="5133644" y="2768957"/>
            <a:ext cx="1002962" cy="711925"/>
            <a:chOff x="307844" y="4313912"/>
            <a:chExt cx="1002962" cy="711925"/>
          </a:xfrm>
        </p:grpSpPr>
        <p:sp>
          <p:nvSpPr>
            <p:cNvPr id="109" name="流程图: 磁盘 108">
              <a:extLst>
                <a:ext uri="{FF2B5EF4-FFF2-40B4-BE49-F238E27FC236}">
                  <a16:creationId xmlns:a16="http://schemas.microsoft.com/office/drawing/2014/main" id="{9F888DE7-271F-4058-AEB9-A08B43224F9C}"/>
                </a:ext>
              </a:extLst>
            </p:cNvPr>
            <p:cNvSpPr/>
            <p:nvPr/>
          </p:nvSpPr>
          <p:spPr>
            <a:xfrm>
              <a:off x="307844" y="4313912"/>
              <a:ext cx="1002962" cy="678073"/>
            </a:xfrm>
            <a:prstGeom prst="flowChartMagneticDisk">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kern="2000" spc="15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0" name="矩形 109">
              <a:extLst>
                <a:ext uri="{FF2B5EF4-FFF2-40B4-BE49-F238E27FC236}">
                  <a16:creationId xmlns:a16="http://schemas.microsoft.com/office/drawing/2014/main" id="{07A86638-FC9D-4CAE-AB85-88538E2F9103}"/>
                </a:ext>
              </a:extLst>
            </p:cNvPr>
            <p:cNvSpPr/>
            <p:nvPr/>
          </p:nvSpPr>
          <p:spPr>
            <a:xfrm>
              <a:off x="355980" y="4502617"/>
              <a:ext cx="896694" cy="523220"/>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成千上万实体类别</a:t>
              </a:r>
            </a:p>
          </p:txBody>
        </p:sp>
      </p:grpSp>
      <p:grpSp>
        <p:nvGrpSpPr>
          <p:cNvPr id="106" name="组合 105">
            <a:extLst>
              <a:ext uri="{FF2B5EF4-FFF2-40B4-BE49-F238E27FC236}">
                <a16:creationId xmlns:a16="http://schemas.microsoft.com/office/drawing/2014/main" id="{6987CBCA-CA5A-44CE-8227-DD1863F96752}"/>
              </a:ext>
            </a:extLst>
          </p:cNvPr>
          <p:cNvGrpSpPr/>
          <p:nvPr/>
        </p:nvGrpSpPr>
        <p:grpSpPr>
          <a:xfrm>
            <a:off x="539369" y="2249325"/>
            <a:ext cx="1002962" cy="678073"/>
            <a:chOff x="307844" y="4313912"/>
            <a:chExt cx="1002962" cy="678073"/>
          </a:xfrm>
        </p:grpSpPr>
        <p:sp>
          <p:nvSpPr>
            <p:cNvPr id="107" name="流程图: 磁盘 106">
              <a:extLst>
                <a:ext uri="{FF2B5EF4-FFF2-40B4-BE49-F238E27FC236}">
                  <a16:creationId xmlns:a16="http://schemas.microsoft.com/office/drawing/2014/main" id="{4B9FED6B-0082-4578-9E49-FAFEDA38D346}"/>
                </a:ext>
              </a:extLst>
            </p:cNvPr>
            <p:cNvSpPr/>
            <p:nvPr/>
          </p:nvSpPr>
          <p:spPr>
            <a:xfrm>
              <a:off x="307844" y="4313912"/>
              <a:ext cx="1002962" cy="678073"/>
            </a:xfrm>
            <a:prstGeom prst="flowChartMagneticDisk">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kern="2000" spc="15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8" name="矩形 107">
              <a:extLst>
                <a:ext uri="{FF2B5EF4-FFF2-40B4-BE49-F238E27FC236}">
                  <a16:creationId xmlns:a16="http://schemas.microsoft.com/office/drawing/2014/main" id="{FD727992-841F-4355-9658-694D44BCCD7A}"/>
                </a:ext>
              </a:extLst>
            </p:cNvPr>
            <p:cNvSpPr/>
            <p:nvPr/>
          </p:nvSpPr>
          <p:spPr>
            <a:xfrm>
              <a:off x="360978" y="4604464"/>
              <a:ext cx="896694" cy="307777"/>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实体分类</a:t>
              </a:r>
            </a:p>
          </p:txBody>
        </p:sp>
      </p:grpSp>
      <p:sp>
        <p:nvSpPr>
          <p:cNvPr id="116" name="文本框 115">
            <a:extLst>
              <a:ext uri="{FF2B5EF4-FFF2-40B4-BE49-F238E27FC236}">
                <a16:creationId xmlns:a16="http://schemas.microsoft.com/office/drawing/2014/main" id="{103E3515-06EF-4875-9161-5E870231CB5C}"/>
              </a:ext>
            </a:extLst>
          </p:cNvPr>
          <p:cNvSpPr txBox="1"/>
          <p:nvPr/>
        </p:nvSpPr>
        <p:spPr>
          <a:xfrm>
            <a:off x="6921835" y="2815321"/>
            <a:ext cx="1728000" cy="309600"/>
          </a:xfrm>
          <a:prstGeom prst="rect">
            <a:avLst/>
          </a:prstGeom>
          <a:solidFill>
            <a:srgbClr val="DDDDDD"/>
          </a:solidFill>
          <a:ln w="12700">
            <a:solidFill>
              <a:schemeClr val="tx1"/>
            </a:solidFill>
          </a:ln>
        </p:spPr>
        <p:txBody>
          <a:bodyPr wrap="square" rtlCol="0">
            <a:spAutoFit/>
          </a:bodyPr>
          <a:lstStyle>
            <a:defPPr>
              <a:defRPr lang="zh-CN"/>
            </a:defPPr>
            <a:lvl1pPr algn="ctr">
              <a:defRPr sz="1400" kern="2000" spc="300">
                <a:latin typeface="微软雅黑" panose="020B0503020204020204" pitchFamily="34" charset="-122"/>
                <a:ea typeface="微软雅黑" panose="020B0503020204020204" pitchFamily="34" charset="-122"/>
              </a:defRPr>
            </a:lvl1pPr>
          </a:lstStyle>
          <a:p>
            <a:r>
              <a:rPr lang="zh-CN" altLang="en-US" dirty="0">
                <a:latin typeface="Times New Roman" panose="02020603050405020304" pitchFamily="18" charset="0"/>
                <a:sym typeface="Times New Roman" panose="02020603050405020304" pitchFamily="18" charset="0"/>
              </a:rPr>
              <a:t>基于实体流行度</a:t>
            </a:r>
          </a:p>
        </p:txBody>
      </p:sp>
      <p:sp>
        <p:nvSpPr>
          <p:cNvPr id="117" name="箭头: 下 116">
            <a:extLst>
              <a:ext uri="{FF2B5EF4-FFF2-40B4-BE49-F238E27FC236}">
                <a16:creationId xmlns:a16="http://schemas.microsoft.com/office/drawing/2014/main" id="{1629E406-A3C7-4B6D-B69A-D331F5C80F2C}"/>
              </a:ext>
            </a:extLst>
          </p:cNvPr>
          <p:cNvSpPr/>
          <p:nvPr/>
        </p:nvSpPr>
        <p:spPr>
          <a:xfrm rot="16200000">
            <a:off x="4777937" y="1826948"/>
            <a:ext cx="226836" cy="353585"/>
          </a:xfrm>
          <a:prstGeom prst="downArrow">
            <a:avLst>
              <a:gd name="adj1" fmla="val 50000"/>
              <a:gd name="adj2" fmla="val 50000"/>
            </a:avLst>
          </a:prstGeom>
          <a:solidFill>
            <a:srgbClr val="C1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20000"/>
                  <a:lumOff val="8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8" name="箭头: 下 117">
            <a:extLst>
              <a:ext uri="{FF2B5EF4-FFF2-40B4-BE49-F238E27FC236}">
                <a16:creationId xmlns:a16="http://schemas.microsoft.com/office/drawing/2014/main" id="{CE552E49-F5AB-4B10-8661-9A5A2660D749}"/>
              </a:ext>
            </a:extLst>
          </p:cNvPr>
          <p:cNvSpPr/>
          <p:nvPr/>
        </p:nvSpPr>
        <p:spPr>
          <a:xfrm rot="16200000">
            <a:off x="4777937" y="2937002"/>
            <a:ext cx="226836" cy="353585"/>
          </a:xfrm>
          <a:prstGeom prst="downArrow">
            <a:avLst>
              <a:gd name="adj1" fmla="val 50000"/>
              <a:gd name="adj2" fmla="val 50000"/>
            </a:avLst>
          </a:prstGeom>
          <a:solidFill>
            <a:srgbClr val="C1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20000"/>
                  <a:lumOff val="80000"/>
                </a:schemeClr>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标题 5">
            <a:extLst>
              <a:ext uri="{FF2B5EF4-FFF2-40B4-BE49-F238E27FC236}">
                <a16:creationId xmlns:a16="http://schemas.microsoft.com/office/drawing/2014/main" id="{44E7EA54-D2C5-44EC-ABA2-39AC09A4EA8F}"/>
              </a:ext>
            </a:extLst>
          </p:cNvPr>
          <p:cNvSpPr>
            <a:spLocks noGrp="1"/>
          </p:cNvSpPr>
          <p:nvPr>
            <p:ph type="title"/>
          </p:nvPr>
        </p:nvSpPr>
        <p:spPr>
          <a:xfrm>
            <a:off x="232438" y="51908"/>
            <a:ext cx="8112026" cy="548640"/>
          </a:xfrm>
        </p:spPr>
        <p:txBody>
          <a:bodyPr/>
          <a:lstStyle/>
          <a:p>
            <a:r>
              <a:rPr lang="en-US" altLang="zh-CN" dirty="0"/>
              <a:t>3</a:t>
            </a:r>
            <a:r>
              <a:rPr lang="zh-CN" altLang="en-US" dirty="0"/>
              <a:t>、</a:t>
            </a:r>
            <a:r>
              <a:rPr lang="en-US" altLang="zh-CN" dirty="0"/>
              <a:t> </a:t>
            </a:r>
            <a:r>
              <a:rPr lang="zh-CN" altLang="en-US" dirty="0"/>
              <a:t>知识维护</a:t>
            </a:r>
          </a:p>
        </p:txBody>
      </p:sp>
    </p:spTree>
    <p:extLst>
      <p:ext uri="{BB962C8B-B14F-4D97-AF65-F5344CB8AC3E}">
        <p14:creationId xmlns:p14="http://schemas.microsoft.com/office/powerpoint/2010/main" val="2045973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内容四</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初步应用建议</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49245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868DE02C-3788-4BC7-B54C-8AF60716950A}"/>
              </a:ext>
            </a:extLst>
          </p:cNvPr>
          <p:cNvSpPr txBox="1"/>
          <p:nvPr/>
        </p:nvSpPr>
        <p:spPr>
          <a:xfrm>
            <a:off x="159081" y="780298"/>
            <a:ext cx="8825837" cy="369332"/>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lvl="0" indent="-285750">
              <a:spcBef>
                <a:spcPts val="600"/>
              </a:spcBef>
              <a:buFont typeface="Arial" panose="020B0604020202020204" pitchFamily="34" charset="0"/>
              <a:buChar char="•"/>
              <a:defRPr/>
            </a:pPr>
            <a:r>
              <a:rPr lang="zh-CN" altLang="en-US" b="0" dirty="0">
                <a:solidFill>
                  <a:prstClr val="black"/>
                </a:solidFill>
              </a:rPr>
              <a:t>对基地现存知识提出知识管理初步建议</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6" name="组合 85">
            <a:extLst>
              <a:ext uri="{FF2B5EF4-FFF2-40B4-BE49-F238E27FC236}">
                <a16:creationId xmlns:a16="http://schemas.microsoft.com/office/drawing/2014/main" id="{669ED1CE-4703-44D8-9CF7-0B21E4AC7EDE}"/>
              </a:ext>
            </a:extLst>
          </p:cNvPr>
          <p:cNvGrpSpPr/>
          <p:nvPr/>
        </p:nvGrpSpPr>
        <p:grpSpPr>
          <a:xfrm>
            <a:off x="159081" y="1277821"/>
            <a:ext cx="293159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87" name="燕尾形 4">
              <a:extLst>
                <a:ext uri="{FF2B5EF4-FFF2-40B4-BE49-F238E27FC236}">
                  <a16:creationId xmlns:a16="http://schemas.microsoft.com/office/drawing/2014/main" id="{99954AD4-9FC3-4E47-BEAD-B3FF224FDF61}"/>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88" name="燕尾形 6">
              <a:extLst>
                <a:ext uri="{FF2B5EF4-FFF2-40B4-BE49-F238E27FC236}">
                  <a16:creationId xmlns:a16="http://schemas.microsoft.com/office/drawing/2014/main" id="{1F881BF8-F7BA-448B-8E5E-11BBC1EB3627}"/>
                </a:ext>
              </a:extLst>
            </p:cNvPr>
            <p:cNvSpPr txBox="1"/>
            <p:nvPr/>
          </p:nvSpPr>
          <p:spPr>
            <a:xfrm>
              <a:off x="4492235" y="225934"/>
              <a:ext cx="3571052" cy="7453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现存知识类型</a:t>
              </a:r>
            </a:p>
          </p:txBody>
        </p:sp>
      </p:grpSp>
      <p:grpSp>
        <p:nvGrpSpPr>
          <p:cNvPr id="98" name="组合 97">
            <a:extLst>
              <a:ext uri="{FF2B5EF4-FFF2-40B4-BE49-F238E27FC236}">
                <a16:creationId xmlns:a16="http://schemas.microsoft.com/office/drawing/2014/main" id="{46890CE9-55B5-42BB-9982-8C4D551DB8A8}"/>
              </a:ext>
            </a:extLst>
          </p:cNvPr>
          <p:cNvGrpSpPr/>
          <p:nvPr/>
        </p:nvGrpSpPr>
        <p:grpSpPr>
          <a:xfrm>
            <a:off x="3550294" y="1277821"/>
            <a:ext cx="1300325" cy="380048"/>
            <a:chOff x="3797869" y="589287"/>
            <a:chExt cx="4481391" cy="745309"/>
          </a:xfrm>
          <a:solidFill>
            <a:srgbClr val="25276D"/>
          </a:solidFill>
          <a:effectLst>
            <a:outerShdw blurRad="50800" dist="38100" dir="10800000" algn="r" rotWithShape="0">
              <a:prstClr val="black">
                <a:alpha val="40000"/>
              </a:prstClr>
            </a:outerShdw>
          </a:effectLst>
        </p:grpSpPr>
        <p:sp>
          <p:nvSpPr>
            <p:cNvPr id="100" name="燕尾形 4">
              <a:extLst>
                <a:ext uri="{FF2B5EF4-FFF2-40B4-BE49-F238E27FC236}">
                  <a16:creationId xmlns:a16="http://schemas.microsoft.com/office/drawing/2014/main" id="{90C9C0D9-7BCD-46C2-81EC-E9148706179D}"/>
                </a:ext>
              </a:extLst>
            </p:cNvPr>
            <p:cNvSpPr/>
            <p:nvPr/>
          </p:nvSpPr>
          <p:spPr>
            <a:xfrm>
              <a:off x="3797869" y="589287"/>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19" name="燕尾形 6">
              <a:extLst>
                <a:ext uri="{FF2B5EF4-FFF2-40B4-BE49-F238E27FC236}">
                  <a16:creationId xmlns:a16="http://schemas.microsoft.com/office/drawing/2014/main" id="{87D9A949-A7C8-40AF-A90B-5EF51181F6F9}"/>
                </a:ext>
              </a:extLst>
            </p:cNvPr>
            <p:cNvSpPr txBox="1"/>
            <p:nvPr/>
          </p:nvSpPr>
          <p:spPr>
            <a:xfrm>
              <a:off x="4332569" y="589287"/>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知识抽取</a:t>
              </a:r>
            </a:p>
          </p:txBody>
        </p:sp>
      </p:grpSp>
      <p:grpSp>
        <p:nvGrpSpPr>
          <p:cNvPr id="120" name="组合 119">
            <a:extLst>
              <a:ext uri="{FF2B5EF4-FFF2-40B4-BE49-F238E27FC236}">
                <a16:creationId xmlns:a16="http://schemas.microsoft.com/office/drawing/2014/main" id="{214E3E42-B9D9-4CCC-B1D8-76FF1D4DD502}"/>
              </a:ext>
            </a:extLst>
          </p:cNvPr>
          <p:cNvGrpSpPr/>
          <p:nvPr/>
        </p:nvGrpSpPr>
        <p:grpSpPr>
          <a:xfrm>
            <a:off x="5310241" y="1277821"/>
            <a:ext cx="164592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21" name="燕尾形 4">
              <a:extLst>
                <a:ext uri="{FF2B5EF4-FFF2-40B4-BE49-F238E27FC236}">
                  <a16:creationId xmlns:a16="http://schemas.microsoft.com/office/drawing/2014/main" id="{F34A0909-337C-440A-AA08-DF4ACD58BA85}"/>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22" name="燕尾形 6">
              <a:extLst>
                <a:ext uri="{FF2B5EF4-FFF2-40B4-BE49-F238E27FC236}">
                  <a16:creationId xmlns:a16="http://schemas.microsoft.com/office/drawing/2014/main" id="{0FCE5701-851B-47EB-8C6C-14804DB0826E}"/>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知识规则化</a:t>
              </a:r>
            </a:p>
          </p:txBody>
        </p:sp>
      </p:grpSp>
      <p:grpSp>
        <p:nvGrpSpPr>
          <p:cNvPr id="123" name="组合 122">
            <a:extLst>
              <a:ext uri="{FF2B5EF4-FFF2-40B4-BE49-F238E27FC236}">
                <a16:creationId xmlns:a16="http://schemas.microsoft.com/office/drawing/2014/main" id="{AF160462-1838-46FE-A605-C29FC6D21AED}"/>
              </a:ext>
            </a:extLst>
          </p:cNvPr>
          <p:cNvGrpSpPr/>
          <p:nvPr/>
        </p:nvGrpSpPr>
        <p:grpSpPr>
          <a:xfrm>
            <a:off x="7415783" y="1277821"/>
            <a:ext cx="164592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24" name="燕尾形 4">
              <a:extLst>
                <a:ext uri="{FF2B5EF4-FFF2-40B4-BE49-F238E27FC236}">
                  <a16:creationId xmlns:a16="http://schemas.microsoft.com/office/drawing/2014/main" id="{848A6A0B-9B77-4A57-8ACC-3462D8FFE53C}"/>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25" name="燕尾形 6">
              <a:extLst>
                <a:ext uri="{FF2B5EF4-FFF2-40B4-BE49-F238E27FC236}">
                  <a16:creationId xmlns:a16="http://schemas.microsoft.com/office/drawing/2014/main" id="{19995C6D-7476-4A7F-9A13-2092A1B6B79C}"/>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存储、维护</a:t>
              </a:r>
            </a:p>
          </p:txBody>
        </p:sp>
      </p:grpSp>
      <p:sp>
        <p:nvSpPr>
          <p:cNvPr id="129" name="矩形 128">
            <a:extLst>
              <a:ext uri="{FF2B5EF4-FFF2-40B4-BE49-F238E27FC236}">
                <a16:creationId xmlns:a16="http://schemas.microsoft.com/office/drawing/2014/main" id="{79E781B3-61CF-40C6-88E0-B367ECA4D1F6}"/>
              </a:ext>
            </a:extLst>
          </p:cNvPr>
          <p:cNvSpPr/>
          <p:nvPr/>
        </p:nvSpPr>
        <p:spPr>
          <a:xfrm>
            <a:off x="7996808" y="2292648"/>
            <a:ext cx="598242" cy="330283"/>
          </a:xfrm>
          <a:prstGeom prst="rect">
            <a:avLst/>
          </a:prstGeom>
        </p:spPr>
        <p:txBody>
          <a:bodyPr wrap="none">
            <a:spAutoFit/>
          </a:bodyPr>
          <a:lstStyle/>
          <a:p>
            <a:pPr lvl="0" algn="ctr">
              <a:lnSpc>
                <a:spcPts val="2000"/>
              </a:lnSpc>
              <a:tabLst>
                <a:tab pos="2700655" algn="ctr"/>
                <a:tab pos="5400040" algn="r"/>
              </a:tabLst>
            </a:pPr>
            <a:r>
              <a:rPr lang="zh-CN" altLang="en-US" sz="1600" b="1" dirty="0">
                <a:solidFill>
                  <a:srgbClr val="FF0000"/>
                </a:solidFill>
                <a:latin typeface="Times New Roman" panose="02020603050405020304" pitchFamily="18" charset="0"/>
                <a:ea typeface="宋体" panose="02010600030101010101" pitchFamily="2" charset="-122"/>
              </a:rPr>
              <a:t>无需</a:t>
            </a:r>
          </a:p>
        </p:txBody>
      </p:sp>
      <p:sp>
        <p:nvSpPr>
          <p:cNvPr id="138" name="矩形: 圆角 55">
            <a:extLst>
              <a:ext uri="{FF2B5EF4-FFF2-40B4-BE49-F238E27FC236}">
                <a16:creationId xmlns:a16="http://schemas.microsoft.com/office/drawing/2014/main" id="{FAD63458-3D92-4B05-A4FE-2ABC225FFAAD}"/>
              </a:ext>
            </a:extLst>
          </p:cNvPr>
          <p:cNvSpPr/>
          <p:nvPr/>
        </p:nvSpPr>
        <p:spPr>
          <a:xfrm>
            <a:off x="110016" y="1725325"/>
            <a:ext cx="151998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规则知识</a:t>
            </a:r>
          </a:p>
        </p:txBody>
      </p:sp>
      <p:sp>
        <p:nvSpPr>
          <p:cNvPr id="139" name="矩形: 圆角 4">
            <a:extLst>
              <a:ext uri="{FF2B5EF4-FFF2-40B4-BE49-F238E27FC236}">
                <a16:creationId xmlns:a16="http://schemas.microsoft.com/office/drawing/2014/main" id="{6BDAA1A3-E20E-48DE-B329-F4D5D74342FB}"/>
              </a:ext>
            </a:extLst>
          </p:cNvPr>
          <p:cNvSpPr/>
          <p:nvPr/>
        </p:nvSpPr>
        <p:spPr>
          <a:xfrm>
            <a:off x="110018" y="1726120"/>
            <a:ext cx="8874900" cy="1511884"/>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0" name="矩形: 圆角 55">
            <a:extLst>
              <a:ext uri="{FF2B5EF4-FFF2-40B4-BE49-F238E27FC236}">
                <a16:creationId xmlns:a16="http://schemas.microsoft.com/office/drawing/2014/main" id="{7C084C5A-3791-4044-BC91-247B8152795C}"/>
              </a:ext>
            </a:extLst>
          </p:cNvPr>
          <p:cNvSpPr/>
          <p:nvPr/>
        </p:nvSpPr>
        <p:spPr>
          <a:xfrm>
            <a:off x="110016" y="3360865"/>
            <a:ext cx="151998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故障树</a:t>
            </a:r>
          </a:p>
        </p:txBody>
      </p:sp>
      <p:sp>
        <p:nvSpPr>
          <p:cNvPr id="141" name="矩形: 圆角 4">
            <a:extLst>
              <a:ext uri="{FF2B5EF4-FFF2-40B4-BE49-F238E27FC236}">
                <a16:creationId xmlns:a16="http://schemas.microsoft.com/office/drawing/2014/main" id="{A56FE2EC-FB61-40C9-9571-18B7E6D30C96}"/>
              </a:ext>
            </a:extLst>
          </p:cNvPr>
          <p:cNvSpPr/>
          <p:nvPr/>
        </p:nvSpPr>
        <p:spPr>
          <a:xfrm>
            <a:off x="110018" y="3361660"/>
            <a:ext cx="8874900" cy="1511884"/>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2" name="矩形: 圆角 55">
            <a:extLst>
              <a:ext uri="{FF2B5EF4-FFF2-40B4-BE49-F238E27FC236}">
                <a16:creationId xmlns:a16="http://schemas.microsoft.com/office/drawing/2014/main" id="{C6323EC4-9D9A-4F51-86F4-455886487446}"/>
              </a:ext>
            </a:extLst>
          </p:cNvPr>
          <p:cNvSpPr/>
          <p:nvPr/>
        </p:nvSpPr>
        <p:spPr>
          <a:xfrm>
            <a:off x="110016" y="4948587"/>
            <a:ext cx="151998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预案</a:t>
            </a:r>
          </a:p>
        </p:txBody>
      </p:sp>
      <p:sp>
        <p:nvSpPr>
          <p:cNvPr id="143" name="矩形: 圆角 4">
            <a:extLst>
              <a:ext uri="{FF2B5EF4-FFF2-40B4-BE49-F238E27FC236}">
                <a16:creationId xmlns:a16="http://schemas.microsoft.com/office/drawing/2014/main" id="{7F62433B-F7A3-451C-8EDF-6ADD1CCE955E}"/>
              </a:ext>
            </a:extLst>
          </p:cNvPr>
          <p:cNvSpPr/>
          <p:nvPr/>
        </p:nvSpPr>
        <p:spPr>
          <a:xfrm>
            <a:off x="110018" y="4949382"/>
            <a:ext cx="8874900" cy="1511884"/>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44" name="组合 143">
            <a:extLst>
              <a:ext uri="{FF2B5EF4-FFF2-40B4-BE49-F238E27FC236}">
                <a16:creationId xmlns:a16="http://schemas.microsoft.com/office/drawing/2014/main" id="{D74CF921-CE52-4BC3-A8BA-D0C941629045}"/>
              </a:ext>
            </a:extLst>
          </p:cNvPr>
          <p:cNvGrpSpPr/>
          <p:nvPr/>
        </p:nvGrpSpPr>
        <p:grpSpPr>
          <a:xfrm>
            <a:off x="159081" y="3806151"/>
            <a:ext cx="1596098" cy="1049660"/>
            <a:chOff x="815698" y="2936519"/>
            <a:chExt cx="2594254" cy="1711681"/>
          </a:xfrm>
        </p:grpSpPr>
        <p:sp>
          <p:nvSpPr>
            <p:cNvPr id="145" name="矩形 144">
              <a:extLst>
                <a:ext uri="{FF2B5EF4-FFF2-40B4-BE49-F238E27FC236}">
                  <a16:creationId xmlns:a16="http://schemas.microsoft.com/office/drawing/2014/main" id="{2C87CCDD-17EE-4F41-A2C0-94B7DDDD4A5E}"/>
                </a:ext>
              </a:extLst>
            </p:cNvPr>
            <p:cNvSpPr/>
            <p:nvPr/>
          </p:nvSpPr>
          <p:spPr>
            <a:xfrm>
              <a:off x="1445186" y="2936519"/>
              <a:ext cx="1349731" cy="407814"/>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b="1" dirty="0">
                  <a:latin typeface="宋体" panose="02010600030101010101" pitchFamily="2" charset="-122"/>
                  <a:ea typeface="宋体" panose="02010600030101010101" pitchFamily="2" charset="-122"/>
                </a:rPr>
                <a:t>PCS</a:t>
              </a:r>
              <a:r>
                <a:rPr lang="zh-CN" altLang="en-US" sz="900" b="1" dirty="0">
                  <a:latin typeface="宋体" panose="02010600030101010101" pitchFamily="2" charset="-122"/>
                  <a:ea typeface="宋体" panose="02010600030101010101" pitchFamily="2" charset="-122"/>
                </a:rPr>
                <a:t>水循环</a:t>
              </a:r>
              <a:endParaRPr lang="en-US" altLang="zh-CN" sz="900" b="1" dirty="0">
                <a:latin typeface="宋体" panose="02010600030101010101" pitchFamily="2" charset="-122"/>
                <a:ea typeface="宋体" panose="02010600030101010101" pitchFamily="2" charset="-122"/>
              </a:endParaRPr>
            </a:p>
            <a:p>
              <a:pPr algn="ctr"/>
              <a:r>
                <a:rPr lang="zh-CN" altLang="en-US" sz="900" b="1" dirty="0">
                  <a:latin typeface="宋体" panose="02010600030101010101" pitchFamily="2" charset="-122"/>
                  <a:ea typeface="宋体" panose="02010600030101010101" pitchFamily="2" charset="-122"/>
                </a:rPr>
                <a:t>回路故障</a:t>
              </a:r>
            </a:p>
          </p:txBody>
        </p:sp>
        <p:grpSp>
          <p:nvGrpSpPr>
            <p:cNvPr id="146" name="组合 145">
              <a:extLst>
                <a:ext uri="{FF2B5EF4-FFF2-40B4-BE49-F238E27FC236}">
                  <a16:creationId xmlns:a16="http://schemas.microsoft.com/office/drawing/2014/main" id="{027E4205-C529-4382-9CAC-5E0F4E4A6ED9}"/>
                </a:ext>
              </a:extLst>
            </p:cNvPr>
            <p:cNvGrpSpPr/>
            <p:nvPr/>
          </p:nvGrpSpPr>
          <p:grpSpPr>
            <a:xfrm>
              <a:off x="1957835" y="3452724"/>
              <a:ext cx="324432" cy="377226"/>
              <a:chOff x="1919235" y="3428190"/>
              <a:chExt cx="324432" cy="377226"/>
            </a:xfrm>
          </p:grpSpPr>
          <p:sp>
            <p:nvSpPr>
              <p:cNvPr id="156" name="新月形 155">
                <a:extLst>
                  <a:ext uri="{FF2B5EF4-FFF2-40B4-BE49-F238E27FC236}">
                    <a16:creationId xmlns:a16="http://schemas.microsoft.com/office/drawing/2014/main" id="{5FE25720-BE07-4C9C-9858-AE21B235CB6A}"/>
                  </a:ext>
                </a:extLst>
              </p:cNvPr>
              <p:cNvSpPr/>
              <p:nvPr/>
            </p:nvSpPr>
            <p:spPr>
              <a:xfrm rot="5400000">
                <a:off x="1916008" y="3431417"/>
                <a:ext cx="330885" cy="324432"/>
              </a:xfrm>
              <a:prstGeom prst="moon">
                <a:avLst>
                  <a:gd name="adj" fmla="val 658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宋体" panose="02010600030101010101" pitchFamily="2" charset="-122"/>
                    <a:ea typeface="宋体" panose="02010600030101010101" pitchFamily="2" charset="-122"/>
                  </a:rPr>
                  <a:t> </a:t>
                </a:r>
                <a:endParaRPr lang="zh-CN" altLang="en-US" sz="1100" dirty="0">
                  <a:latin typeface="宋体" panose="02010600030101010101" pitchFamily="2" charset="-122"/>
                  <a:ea typeface="宋体" panose="02010600030101010101" pitchFamily="2" charset="-122"/>
                </a:endParaRPr>
              </a:p>
            </p:txBody>
          </p:sp>
          <p:sp>
            <p:nvSpPr>
              <p:cNvPr id="157" name="文本框 156">
                <a:extLst>
                  <a:ext uri="{FF2B5EF4-FFF2-40B4-BE49-F238E27FC236}">
                    <a16:creationId xmlns:a16="http://schemas.microsoft.com/office/drawing/2014/main" id="{6DE14F1E-AE31-4ACA-8F25-3469FE0184AF}"/>
                  </a:ext>
                </a:extLst>
              </p:cNvPr>
              <p:cNvSpPr txBox="1"/>
              <p:nvPr/>
            </p:nvSpPr>
            <p:spPr>
              <a:xfrm>
                <a:off x="1950302" y="3428999"/>
                <a:ext cx="259497" cy="376417"/>
              </a:xfrm>
              <a:prstGeom prst="rect">
                <a:avLst/>
              </a:prstGeom>
              <a:noFill/>
            </p:spPr>
            <p:txBody>
              <a:bodyPr wrap="square" rtlCol="0">
                <a:spAutoFit/>
              </a:bodyPr>
              <a:lstStyle/>
              <a:p>
                <a:r>
                  <a:rPr lang="en-US" altLang="zh-CN" sz="900" b="1" dirty="0">
                    <a:latin typeface="宋体" panose="02010600030101010101" pitchFamily="2" charset="-122"/>
                    <a:ea typeface="宋体" panose="02010600030101010101" pitchFamily="2" charset="-122"/>
                    <a:cs typeface="Times New Roman" panose="02020603050405020304" pitchFamily="18" charset="0"/>
                  </a:rPr>
                  <a:t>+</a:t>
                </a:r>
                <a:endParaRPr lang="zh-CN" altLang="en-US" sz="900" b="1" dirty="0">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47" name="直接连接符 146">
              <a:extLst>
                <a:ext uri="{FF2B5EF4-FFF2-40B4-BE49-F238E27FC236}">
                  <a16:creationId xmlns:a16="http://schemas.microsoft.com/office/drawing/2014/main" id="{43BD98CB-E1AB-4CF3-A273-3C37B202903C}"/>
                </a:ext>
              </a:extLst>
            </p:cNvPr>
            <p:cNvCxnSpPr>
              <a:stCxn id="145" idx="2"/>
              <a:endCxn id="157" idx="0"/>
            </p:cNvCxnSpPr>
            <p:nvPr/>
          </p:nvCxnSpPr>
          <p:spPr>
            <a:xfrm flipH="1">
              <a:off x="2118650" y="3344333"/>
              <a:ext cx="1401" cy="109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椭圆 147">
              <a:extLst>
                <a:ext uri="{FF2B5EF4-FFF2-40B4-BE49-F238E27FC236}">
                  <a16:creationId xmlns:a16="http://schemas.microsoft.com/office/drawing/2014/main" id="{E6E777B9-4C5C-4D96-8AAA-4ACEE0A8E3B3}"/>
                </a:ext>
              </a:extLst>
            </p:cNvPr>
            <p:cNvSpPr/>
            <p:nvPr/>
          </p:nvSpPr>
          <p:spPr>
            <a:xfrm>
              <a:off x="971569" y="3935620"/>
              <a:ext cx="721763" cy="71258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900" b="1" dirty="0">
                <a:solidFill>
                  <a:schemeClr val="dk1"/>
                </a:solidFill>
                <a:latin typeface="宋体" panose="02010600030101010101" pitchFamily="2" charset="-122"/>
                <a:ea typeface="宋体" panose="02010600030101010101" pitchFamily="2" charset="-122"/>
              </a:endParaRPr>
            </a:p>
          </p:txBody>
        </p:sp>
        <p:sp>
          <p:nvSpPr>
            <p:cNvPr id="149" name="文本框 148">
              <a:extLst>
                <a:ext uri="{FF2B5EF4-FFF2-40B4-BE49-F238E27FC236}">
                  <a16:creationId xmlns:a16="http://schemas.microsoft.com/office/drawing/2014/main" id="{3CD7D2F8-0C79-45AF-ACA2-B395ED8D16A1}"/>
                </a:ext>
              </a:extLst>
            </p:cNvPr>
            <p:cNvSpPr txBox="1"/>
            <p:nvPr/>
          </p:nvSpPr>
          <p:spPr>
            <a:xfrm>
              <a:off x="815698" y="4088648"/>
              <a:ext cx="1142135" cy="376418"/>
            </a:xfrm>
            <a:prstGeom prst="rect">
              <a:avLst/>
            </a:prstGeom>
            <a:noFill/>
          </p:spPr>
          <p:txBody>
            <a:bodyPr wrap="square" rtlCol="0">
              <a:spAutoFit/>
            </a:bodyPr>
            <a:lstStyle/>
            <a:p>
              <a:r>
                <a:rPr lang="zh-CN" altLang="en-US" sz="900" b="1" dirty="0">
                  <a:latin typeface="宋体" panose="02010600030101010101" pitchFamily="2" charset="-122"/>
                  <a:ea typeface="宋体" panose="02010600030101010101" pitchFamily="2" charset="-122"/>
                </a:rPr>
                <a:t>水泵故障</a:t>
              </a:r>
            </a:p>
          </p:txBody>
        </p:sp>
        <p:cxnSp>
          <p:nvCxnSpPr>
            <p:cNvPr id="150" name="肘形连接符 26">
              <a:extLst>
                <a:ext uri="{FF2B5EF4-FFF2-40B4-BE49-F238E27FC236}">
                  <a16:creationId xmlns:a16="http://schemas.microsoft.com/office/drawing/2014/main" id="{57E774BB-6E80-4F5D-953C-0A0CB3073418}"/>
                </a:ext>
              </a:extLst>
            </p:cNvPr>
            <p:cNvCxnSpPr>
              <a:endCxn id="148" idx="0"/>
            </p:cNvCxnSpPr>
            <p:nvPr/>
          </p:nvCxnSpPr>
          <p:spPr>
            <a:xfrm rot="10800000" flipV="1">
              <a:off x="1332452" y="3833078"/>
              <a:ext cx="717121" cy="102542"/>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椭圆 150">
              <a:extLst>
                <a:ext uri="{FF2B5EF4-FFF2-40B4-BE49-F238E27FC236}">
                  <a16:creationId xmlns:a16="http://schemas.microsoft.com/office/drawing/2014/main" id="{C2633BD6-50F3-47A6-892E-52FDE4B183E0}"/>
                </a:ext>
              </a:extLst>
            </p:cNvPr>
            <p:cNvSpPr/>
            <p:nvPr/>
          </p:nvSpPr>
          <p:spPr>
            <a:xfrm>
              <a:off x="2615212" y="3925202"/>
              <a:ext cx="721763" cy="712580"/>
            </a:xfrm>
            <a:prstGeom prst="ellipse">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900" b="1" dirty="0">
                <a:solidFill>
                  <a:schemeClr val="dk1"/>
                </a:solidFill>
                <a:latin typeface="宋体" panose="02010600030101010101" pitchFamily="2" charset="-122"/>
                <a:ea typeface="宋体" panose="02010600030101010101" pitchFamily="2" charset="-122"/>
              </a:endParaRPr>
            </a:p>
          </p:txBody>
        </p:sp>
        <p:sp>
          <p:nvSpPr>
            <p:cNvPr id="152" name="文本框 151">
              <a:extLst>
                <a:ext uri="{FF2B5EF4-FFF2-40B4-BE49-F238E27FC236}">
                  <a16:creationId xmlns:a16="http://schemas.microsoft.com/office/drawing/2014/main" id="{43246E32-B0AF-4AE7-8716-703AB04C3CB7}"/>
                </a:ext>
              </a:extLst>
            </p:cNvPr>
            <p:cNvSpPr txBox="1"/>
            <p:nvPr/>
          </p:nvSpPr>
          <p:spPr>
            <a:xfrm>
              <a:off x="2542232" y="4035513"/>
              <a:ext cx="867720" cy="602270"/>
            </a:xfrm>
            <a:prstGeom prst="rect">
              <a:avLst/>
            </a:prstGeom>
            <a:noFill/>
          </p:spPr>
          <p:txBody>
            <a:bodyPr wrap="square" rtlCol="0">
              <a:spAutoFit/>
            </a:bodyPr>
            <a:lstStyle/>
            <a:p>
              <a:pPr algn="ctr"/>
              <a:r>
                <a:rPr lang="zh-CN" altLang="en-US" sz="900" b="1" dirty="0">
                  <a:latin typeface="宋体" panose="02010600030101010101" pitchFamily="2" charset="-122"/>
                  <a:ea typeface="宋体" panose="02010600030101010101" pitchFamily="2" charset="-122"/>
                </a:rPr>
                <a:t>加热器</a:t>
              </a:r>
              <a:endParaRPr lang="en-US" altLang="zh-CN" sz="900" b="1" dirty="0">
                <a:latin typeface="宋体" panose="02010600030101010101" pitchFamily="2" charset="-122"/>
                <a:ea typeface="宋体" panose="02010600030101010101" pitchFamily="2" charset="-122"/>
              </a:endParaRPr>
            </a:p>
            <a:p>
              <a:pPr algn="ctr"/>
              <a:r>
                <a:rPr lang="zh-CN" altLang="en-US" sz="900" b="1" dirty="0">
                  <a:latin typeface="宋体" panose="02010600030101010101" pitchFamily="2" charset="-122"/>
                  <a:ea typeface="宋体" panose="02010600030101010101" pitchFamily="2" charset="-122"/>
                </a:rPr>
                <a:t>失效</a:t>
              </a:r>
            </a:p>
          </p:txBody>
        </p:sp>
        <p:cxnSp>
          <p:nvCxnSpPr>
            <p:cNvPr id="153" name="肘形连接符 30">
              <a:extLst>
                <a:ext uri="{FF2B5EF4-FFF2-40B4-BE49-F238E27FC236}">
                  <a16:creationId xmlns:a16="http://schemas.microsoft.com/office/drawing/2014/main" id="{EEBC99F1-15CE-4452-8E5F-DD4884B46A02}"/>
                </a:ext>
              </a:extLst>
            </p:cNvPr>
            <p:cNvCxnSpPr>
              <a:endCxn id="151" idx="0"/>
            </p:cNvCxnSpPr>
            <p:nvPr/>
          </p:nvCxnSpPr>
          <p:spPr>
            <a:xfrm>
              <a:off x="2189322" y="3833076"/>
              <a:ext cx="786772" cy="921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F92B4E41-2E71-4725-AD1D-FA8FDDA2FB7F}"/>
                </a:ext>
              </a:extLst>
            </p:cNvPr>
            <p:cNvCxnSpPr/>
            <p:nvPr/>
          </p:nvCxnSpPr>
          <p:spPr>
            <a:xfrm flipV="1">
              <a:off x="2049573" y="3690026"/>
              <a:ext cx="0" cy="143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A8CB7F86-9018-4BBB-A24B-D6CC960F5C25}"/>
                </a:ext>
              </a:extLst>
            </p:cNvPr>
            <p:cNvCxnSpPr/>
            <p:nvPr/>
          </p:nvCxnSpPr>
          <p:spPr>
            <a:xfrm flipV="1">
              <a:off x="2185277" y="3693870"/>
              <a:ext cx="0" cy="143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5" name="图片 42">
            <a:extLst>
              <a:ext uri="{FF2B5EF4-FFF2-40B4-BE49-F238E27FC236}">
                <a16:creationId xmlns:a16="http://schemas.microsoft.com/office/drawing/2014/main" id="{A0BB0C94-7332-4CC4-9D87-705270F138C6}"/>
              </a:ext>
            </a:extLst>
          </p:cNvPr>
          <p:cNvPicPr>
            <a:picLocks noChangeArrowheads="1"/>
          </p:cNvPicPr>
          <p:nvPr/>
        </p:nvPicPr>
        <p:blipFill>
          <a:blip r:embed="rId3">
            <a:extLst>
              <a:ext uri="{28A0092B-C50C-407E-A947-70E740481C1C}">
                <a14:useLocalDpi xmlns:a14="http://schemas.microsoft.com/office/drawing/2010/main" val="0"/>
              </a:ext>
            </a:extLst>
          </a:blip>
          <a:srcRect b="6390"/>
          <a:stretch>
            <a:fillRect/>
          </a:stretch>
        </p:blipFill>
        <p:spPr bwMode="auto">
          <a:xfrm>
            <a:off x="254980" y="2160919"/>
            <a:ext cx="1512000" cy="1008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6" name="图片 91">
            <a:extLst>
              <a:ext uri="{FF2B5EF4-FFF2-40B4-BE49-F238E27FC236}">
                <a16:creationId xmlns:a16="http://schemas.microsoft.com/office/drawing/2014/main" id="{C42A6502-2839-48D9-9972-551C9C8AEB1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39" y="5368067"/>
            <a:ext cx="1512000" cy="100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8" name="矩形 111">
            <a:extLst>
              <a:ext uri="{FF2B5EF4-FFF2-40B4-BE49-F238E27FC236}">
                <a16:creationId xmlns:a16="http://schemas.microsoft.com/office/drawing/2014/main" id="{E002C53E-C1B9-43B1-A5EE-F94CA2E4C3A9}"/>
              </a:ext>
            </a:extLst>
          </p:cNvPr>
          <p:cNvSpPr/>
          <p:nvPr/>
        </p:nvSpPr>
        <p:spPr>
          <a:xfrm>
            <a:off x="1906030" y="2063860"/>
            <a:ext cx="1206000" cy="684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易于计算机使用</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矩形: 圆角 3">
            <a:extLst>
              <a:ext uri="{FF2B5EF4-FFF2-40B4-BE49-F238E27FC236}">
                <a16:creationId xmlns:a16="http://schemas.microsoft.com/office/drawing/2014/main" id="{73BE5879-5B55-4A55-9585-A6B8FF300AC9}"/>
              </a:ext>
            </a:extLst>
          </p:cNvPr>
          <p:cNvSpPr/>
          <p:nvPr/>
        </p:nvSpPr>
        <p:spPr>
          <a:xfrm>
            <a:off x="7156493" y="2009817"/>
            <a:ext cx="1796141" cy="792087"/>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132FB9"/>
                </a:solidFill>
                <a:latin typeface="微软雅黑" panose="020B0503020204020204" pitchFamily="34" charset="-122"/>
                <a:ea typeface="微软雅黑" panose="020B0503020204020204" pitchFamily="34" charset="-122"/>
              </a:rPr>
              <a:t>关系数据库存储</a:t>
            </a:r>
            <a:endParaRPr lang="en-US" altLang="zh-CN" sz="1600" b="1" dirty="0">
              <a:solidFill>
                <a:srgbClr val="132FB9"/>
              </a:solidFill>
              <a:latin typeface="微软雅黑" panose="020B0503020204020204" pitchFamily="34" charset="-122"/>
              <a:ea typeface="微软雅黑" panose="020B0503020204020204" pitchFamily="34" charset="-122"/>
            </a:endParaRPr>
          </a:p>
          <a:p>
            <a:pPr algn="ctr"/>
            <a:r>
              <a:rPr lang="zh-CN" altLang="en-US" sz="1600" b="1" dirty="0">
                <a:solidFill>
                  <a:srgbClr val="132FB9"/>
                </a:solidFill>
                <a:latin typeface="微软雅黑" panose="020B0503020204020204" pitchFamily="34" charset="-122"/>
                <a:ea typeface="微软雅黑" panose="020B0503020204020204" pitchFamily="34" charset="-122"/>
              </a:rPr>
              <a:t>完备性维护</a:t>
            </a:r>
            <a:endParaRPr lang="en-US" altLang="zh-CN" sz="1600" b="1" dirty="0">
              <a:solidFill>
                <a:srgbClr val="132FB9"/>
              </a:solidFill>
              <a:latin typeface="微软雅黑" panose="020B0503020204020204" pitchFamily="34" charset="-122"/>
              <a:ea typeface="微软雅黑" panose="020B0503020204020204" pitchFamily="34" charset="-122"/>
            </a:endParaRPr>
          </a:p>
          <a:p>
            <a:pPr algn="ctr"/>
            <a:r>
              <a:rPr lang="zh-CN" altLang="en-US" sz="1600" b="1" dirty="0">
                <a:solidFill>
                  <a:srgbClr val="132FB9"/>
                </a:solidFill>
                <a:latin typeface="微软雅黑" panose="020B0503020204020204" pitchFamily="34" charset="-122"/>
                <a:ea typeface="微软雅黑" panose="020B0503020204020204" pitchFamily="34" charset="-122"/>
              </a:rPr>
              <a:t>更新、备份</a:t>
            </a:r>
          </a:p>
        </p:txBody>
      </p:sp>
      <p:sp>
        <p:nvSpPr>
          <p:cNvPr id="160" name="矩形: 圆角 3">
            <a:extLst>
              <a:ext uri="{FF2B5EF4-FFF2-40B4-BE49-F238E27FC236}">
                <a16:creationId xmlns:a16="http://schemas.microsoft.com/office/drawing/2014/main" id="{412EED8D-9D29-4B11-A92D-556B3BAA1258}"/>
              </a:ext>
            </a:extLst>
          </p:cNvPr>
          <p:cNvSpPr/>
          <p:nvPr/>
        </p:nvSpPr>
        <p:spPr>
          <a:xfrm>
            <a:off x="3608341" y="2218454"/>
            <a:ext cx="1082448"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无需抽取</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1" name="矩形: 圆角 3">
            <a:extLst>
              <a:ext uri="{FF2B5EF4-FFF2-40B4-BE49-F238E27FC236}">
                <a16:creationId xmlns:a16="http://schemas.microsoft.com/office/drawing/2014/main" id="{2D191AE0-5DA2-4ADC-82EF-D3693E1DF476}"/>
              </a:ext>
            </a:extLst>
          </p:cNvPr>
          <p:cNvSpPr/>
          <p:nvPr/>
        </p:nvSpPr>
        <p:spPr>
          <a:xfrm>
            <a:off x="5155545" y="2218454"/>
            <a:ext cx="1440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无需规则化</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箭头连接符 38">
            <a:extLst>
              <a:ext uri="{FF2B5EF4-FFF2-40B4-BE49-F238E27FC236}">
                <a16:creationId xmlns:a16="http://schemas.microsoft.com/office/drawing/2014/main" id="{ED1A99BC-7524-432C-8E47-01473A96B779}"/>
              </a:ext>
            </a:extLst>
          </p:cNvPr>
          <p:cNvCxnSpPr>
            <a:stCxn id="158" idx="3"/>
            <a:endCxn id="160" idx="1"/>
          </p:cNvCxnSpPr>
          <p:nvPr/>
        </p:nvCxnSpPr>
        <p:spPr>
          <a:xfrm>
            <a:off x="3112030" y="2405860"/>
            <a:ext cx="49631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66C0185-4BA6-4C03-AD89-B5C0D6EABC9E}"/>
              </a:ext>
            </a:extLst>
          </p:cNvPr>
          <p:cNvCxnSpPr>
            <a:stCxn id="160" idx="3"/>
            <a:endCxn id="161" idx="1"/>
          </p:cNvCxnSpPr>
          <p:nvPr/>
        </p:nvCxnSpPr>
        <p:spPr>
          <a:xfrm>
            <a:off x="4690789" y="2405861"/>
            <a:ext cx="4647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2D355FA-0CAE-4BAC-9E0B-D27792FE522E}"/>
              </a:ext>
            </a:extLst>
          </p:cNvPr>
          <p:cNvCxnSpPr>
            <a:stCxn id="161" idx="3"/>
            <a:endCxn id="159" idx="1"/>
          </p:cNvCxnSpPr>
          <p:nvPr/>
        </p:nvCxnSpPr>
        <p:spPr>
          <a:xfrm>
            <a:off x="6595545" y="2405861"/>
            <a:ext cx="5609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矩形: 圆角 3">
            <a:extLst>
              <a:ext uri="{FF2B5EF4-FFF2-40B4-BE49-F238E27FC236}">
                <a16:creationId xmlns:a16="http://schemas.microsoft.com/office/drawing/2014/main" id="{87C9EB97-7DCC-4DA4-8321-4F55D7F405D1}"/>
              </a:ext>
            </a:extLst>
          </p:cNvPr>
          <p:cNvSpPr/>
          <p:nvPr/>
        </p:nvSpPr>
        <p:spPr>
          <a:xfrm>
            <a:off x="7174195" y="3515893"/>
            <a:ext cx="1760735" cy="1218249"/>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132FB9"/>
                </a:solidFill>
                <a:latin typeface="微软雅黑" panose="020B0503020204020204" pitchFamily="34" charset="-122"/>
                <a:ea typeface="微软雅黑" panose="020B0503020204020204" pitchFamily="34" charset="-122"/>
              </a:rPr>
              <a:t>用故障监测表、故障树表和规则库表存储</a:t>
            </a:r>
            <a:endParaRPr lang="en-US" altLang="zh-CN" sz="1600" b="1" dirty="0">
              <a:solidFill>
                <a:srgbClr val="132FB9"/>
              </a:solidFill>
              <a:latin typeface="微软雅黑" panose="020B0503020204020204" pitchFamily="34" charset="-122"/>
              <a:ea typeface="微软雅黑" panose="020B0503020204020204" pitchFamily="34" charset="-122"/>
            </a:endParaRPr>
          </a:p>
          <a:p>
            <a:pPr algn="ctr"/>
            <a:r>
              <a:rPr lang="zh-CN" altLang="en-US" sz="1600" b="1" dirty="0">
                <a:solidFill>
                  <a:srgbClr val="132FB9"/>
                </a:solidFill>
                <a:latin typeface="微软雅黑" panose="020B0503020204020204" pitchFamily="34" charset="-122"/>
                <a:ea typeface="微软雅黑" panose="020B0503020204020204" pitchFamily="34" charset="-122"/>
              </a:rPr>
              <a:t>更新、备份</a:t>
            </a:r>
          </a:p>
        </p:txBody>
      </p:sp>
      <p:sp>
        <p:nvSpPr>
          <p:cNvPr id="170" name="矩形 111">
            <a:extLst>
              <a:ext uri="{FF2B5EF4-FFF2-40B4-BE49-F238E27FC236}">
                <a16:creationId xmlns:a16="http://schemas.microsoft.com/office/drawing/2014/main" id="{0AFE7B8C-261C-4584-8C2C-D89F388C47FE}"/>
              </a:ext>
            </a:extLst>
          </p:cNvPr>
          <p:cNvSpPr/>
          <p:nvPr/>
        </p:nvSpPr>
        <p:spPr>
          <a:xfrm>
            <a:off x="1869133" y="3604337"/>
            <a:ext cx="1279794" cy="10413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上下级节点有严格逻辑关系</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72" name="矩形: 圆角 3">
            <a:extLst>
              <a:ext uri="{FF2B5EF4-FFF2-40B4-BE49-F238E27FC236}">
                <a16:creationId xmlns:a16="http://schemas.microsoft.com/office/drawing/2014/main" id="{D86FADE4-1CCD-4A1C-BFA9-59247AAEA981}"/>
              </a:ext>
            </a:extLst>
          </p:cNvPr>
          <p:cNvSpPr/>
          <p:nvPr/>
        </p:nvSpPr>
        <p:spPr>
          <a:xfrm>
            <a:off x="5347599" y="3608756"/>
            <a:ext cx="1476000" cy="374400"/>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框架法</a:t>
            </a:r>
          </a:p>
        </p:txBody>
      </p:sp>
      <p:sp>
        <p:nvSpPr>
          <p:cNvPr id="173" name="矩形: 圆角 3">
            <a:extLst>
              <a:ext uri="{FF2B5EF4-FFF2-40B4-BE49-F238E27FC236}">
                <a16:creationId xmlns:a16="http://schemas.microsoft.com/office/drawing/2014/main" id="{6EE2EF6F-155E-4388-9C84-DDC9A01729B0}"/>
              </a:ext>
            </a:extLst>
          </p:cNvPr>
          <p:cNvSpPr/>
          <p:nvPr/>
        </p:nvSpPr>
        <p:spPr>
          <a:xfrm>
            <a:off x="3629743" y="3842139"/>
            <a:ext cx="1199221" cy="565756"/>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根据需求确定</a:t>
            </a:r>
          </a:p>
        </p:txBody>
      </p:sp>
      <p:sp>
        <p:nvSpPr>
          <p:cNvPr id="174" name="矩形: 圆角 3">
            <a:extLst>
              <a:ext uri="{FF2B5EF4-FFF2-40B4-BE49-F238E27FC236}">
                <a16:creationId xmlns:a16="http://schemas.microsoft.com/office/drawing/2014/main" id="{0C2BBDFD-D2A7-4C83-95E4-6A8FB260669B}"/>
              </a:ext>
            </a:extLst>
          </p:cNvPr>
          <p:cNvSpPr/>
          <p:nvPr/>
        </p:nvSpPr>
        <p:spPr>
          <a:xfrm>
            <a:off x="5347599" y="4249224"/>
            <a:ext cx="1476000" cy="374400"/>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产生式</a:t>
            </a:r>
          </a:p>
        </p:txBody>
      </p:sp>
      <p:cxnSp>
        <p:nvCxnSpPr>
          <p:cNvPr id="178" name="直接箭头连接符 177">
            <a:extLst>
              <a:ext uri="{FF2B5EF4-FFF2-40B4-BE49-F238E27FC236}">
                <a16:creationId xmlns:a16="http://schemas.microsoft.com/office/drawing/2014/main" id="{B3F8FE3D-0E44-4B28-801A-AA459C56E202}"/>
              </a:ext>
            </a:extLst>
          </p:cNvPr>
          <p:cNvCxnSpPr>
            <a:cxnSpLocks/>
            <a:stCxn id="170" idx="3"/>
            <a:endCxn id="173" idx="1"/>
          </p:cNvCxnSpPr>
          <p:nvPr/>
        </p:nvCxnSpPr>
        <p:spPr>
          <a:xfrm flipV="1">
            <a:off x="3148927" y="4125017"/>
            <a:ext cx="48081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连接符: 肘形 1023">
            <a:extLst>
              <a:ext uri="{FF2B5EF4-FFF2-40B4-BE49-F238E27FC236}">
                <a16:creationId xmlns:a16="http://schemas.microsoft.com/office/drawing/2014/main" id="{9FE28DEE-00D9-4DCD-A7DB-35BEBDBE6C5B}"/>
              </a:ext>
            </a:extLst>
          </p:cNvPr>
          <p:cNvCxnSpPr>
            <a:cxnSpLocks/>
            <a:stCxn id="173" idx="3"/>
            <a:endCxn id="172" idx="1"/>
          </p:cNvCxnSpPr>
          <p:nvPr/>
        </p:nvCxnSpPr>
        <p:spPr>
          <a:xfrm flipV="1">
            <a:off x="4828964" y="3795956"/>
            <a:ext cx="518635" cy="32906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连接符: 肘形 1027">
            <a:extLst>
              <a:ext uri="{FF2B5EF4-FFF2-40B4-BE49-F238E27FC236}">
                <a16:creationId xmlns:a16="http://schemas.microsoft.com/office/drawing/2014/main" id="{DAC5D9DE-B06C-48AE-B928-989C7BC3A308}"/>
              </a:ext>
            </a:extLst>
          </p:cNvPr>
          <p:cNvCxnSpPr>
            <a:cxnSpLocks/>
            <a:stCxn id="173" idx="3"/>
            <a:endCxn id="174" idx="1"/>
          </p:cNvCxnSpPr>
          <p:nvPr/>
        </p:nvCxnSpPr>
        <p:spPr>
          <a:xfrm>
            <a:off x="4828964" y="4125017"/>
            <a:ext cx="518635" cy="31140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DA567F4C-47E3-42A6-9D9B-537356A06664}"/>
              </a:ext>
            </a:extLst>
          </p:cNvPr>
          <p:cNvCxnSpPr>
            <a:cxnSpLocks/>
            <a:stCxn id="172" idx="3"/>
            <a:endCxn id="169" idx="1"/>
          </p:cNvCxnSpPr>
          <p:nvPr/>
        </p:nvCxnSpPr>
        <p:spPr>
          <a:xfrm>
            <a:off x="6823599" y="3795956"/>
            <a:ext cx="350596" cy="3290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F819E573-4202-4C57-8BEC-45AAEFC668BD}"/>
              </a:ext>
            </a:extLst>
          </p:cNvPr>
          <p:cNvCxnSpPr>
            <a:cxnSpLocks/>
            <a:stCxn id="174" idx="3"/>
            <a:endCxn id="169" idx="1"/>
          </p:cNvCxnSpPr>
          <p:nvPr/>
        </p:nvCxnSpPr>
        <p:spPr>
          <a:xfrm flipV="1">
            <a:off x="6823599" y="4125018"/>
            <a:ext cx="350596" cy="3114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矩形: 圆角 3">
            <a:extLst>
              <a:ext uri="{FF2B5EF4-FFF2-40B4-BE49-F238E27FC236}">
                <a16:creationId xmlns:a16="http://schemas.microsoft.com/office/drawing/2014/main" id="{B539AB85-2A0C-44D9-9B0F-BEF46DF5B79F}"/>
              </a:ext>
            </a:extLst>
          </p:cNvPr>
          <p:cNvSpPr/>
          <p:nvPr/>
        </p:nvSpPr>
        <p:spPr>
          <a:xfrm>
            <a:off x="7174195" y="5385326"/>
            <a:ext cx="1730566" cy="792087"/>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rPr>
              <a:t>Neo4j</a:t>
            </a:r>
            <a:r>
              <a:rPr lang="zh-CN" altLang="en-US"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rPr>
              <a:t>图数据库</a:t>
            </a:r>
            <a:endParaRPr lang="en-US" altLang="zh-CN"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rPr>
              <a:t>冗余性检测</a:t>
            </a:r>
            <a:endParaRPr lang="en-US" altLang="zh-CN"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solidFill>
                  <a:srgbClr val="132FB9"/>
                </a:solidFill>
                <a:latin typeface="微软雅黑" panose="020B0503020204020204" pitchFamily="34" charset="-122"/>
                <a:ea typeface="微软雅黑" panose="020B0503020204020204" pitchFamily="34" charset="-122"/>
                <a:cs typeface="Times New Roman" panose="02020603050405020304" pitchFamily="18" charset="0"/>
              </a:rPr>
              <a:t>更新、备份</a:t>
            </a:r>
          </a:p>
        </p:txBody>
      </p:sp>
      <p:sp>
        <p:nvSpPr>
          <p:cNvPr id="212" name="矩形: 圆角 3">
            <a:extLst>
              <a:ext uri="{FF2B5EF4-FFF2-40B4-BE49-F238E27FC236}">
                <a16:creationId xmlns:a16="http://schemas.microsoft.com/office/drawing/2014/main" id="{D2A500A2-1A7E-45A2-AF6B-1CF5884BA35B}"/>
              </a:ext>
            </a:extLst>
          </p:cNvPr>
          <p:cNvSpPr/>
          <p:nvPr/>
        </p:nvSpPr>
        <p:spPr>
          <a:xfrm>
            <a:off x="5349031" y="5479025"/>
            <a:ext cx="1453001" cy="604688"/>
          </a:xfrm>
          <a:prstGeom prst="roundRect">
            <a:avLst>
              <a:gd name="adj" fmla="val 22545"/>
            </a:avLst>
          </a:prstGeom>
          <a:solidFill>
            <a:schemeClr val="accent4">
              <a:lumMod val="20000"/>
              <a:lumOff val="80000"/>
            </a:schemeClr>
          </a:solidFill>
          <a:ln w="19050">
            <a:solidFill>
              <a:schemeClr val="accent4">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知识图谱</a:t>
            </a:r>
          </a:p>
        </p:txBody>
      </p:sp>
      <p:sp>
        <p:nvSpPr>
          <p:cNvPr id="213" name="矩形: 圆角 3">
            <a:extLst>
              <a:ext uri="{FF2B5EF4-FFF2-40B4-BE49-F238E27FC236}">
                <a16:creationId xmlns:a16="http://schemas.microsoft.com/office/drawing/2014/main" id="{812B6ED2-DC76-4BA6-BF5C-B1AA45FF1056}"/>
              </a:ext>
            </a:extLst>
          </p:cNvPr>
          <p:cNvSpPr/>
          <p:nvPr/>
        </p:nvSpPr>
        <p:spPr>
          <a:xfrm>
            <a:off x="3478828" y="5593963"/>
            <a:ext cx="1453001" cy="374813"/>
          </a:xfrm>
          <a:prstGeom prst="roundRect">
            <a:avLst>
              <a:gd name="adj" fmla="val 22545"/>
            </a:avLst>
          </a:prstGeom>
          <a:solidFill>
            <a:srgbClr val="FFF2CC"/>
          </a:solidFill>
          <a:ln w="19050">
            <a:solidFill>
              <a:schemeClr val="accent4">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人工智能方法</a:t>
            </a:r>
          </a:p>
        </p:txBody>
      </p:sp>
      <p:cxnSp>
        <p:nvCxnSpPr>
          <p:cNvPr id="216" name="直接箭头连接符 215">
            <a:extLst>
              <a:ext uri="{FF2B5EF4-FFF2-40B4-BE49-F238E27FC236}">
                <a16:creationId xmlns:a16="http://schemas.microsoft.com/office/drawing/2014/main" id="{8513274B-D908-45F9-A980-E81E865E1055}"/>
              </a:ext>
            </a:extLst>
          </p:cNvPr>
          <p:cNvCxnSpPr>
            <a:cxnSpLocks/>
            <a:stCxn id="212" idx="3"/>
            <a:endCxn id="211" idx="1"/>
          </p:cNvCxnSpPr>
          <p:nvPr/>
        </p:nvCxnSpPr>
        <p:spPr>
          <a:xfrm>
            <a:off x="6802032" y="5781369"/>
            <a:ext cx="37216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4" name="矩形 111">
            <a:extLst>
              <a:ext uri="{FF2B5EF4-FFF2-40B4-BE49-F238E27FC236}">
                <a16:creationId xmlns:a16="http://schemas.microsoft.com/office/drawing/2014/main" id="{72A5D81F-8FE2-40DE-91C7-2091DCA5790F}"/>
              </a:ext>
            </a:extLst>
          </p:cNvPr>
          <p:cNvSpPr/>
          <p:nvPr/>
        </p:nvSpPr>
        <p:spPr>
          <a:xfrm>
            <a:off x="1869133" y="5260689"/>
            <a:ext cx="1279794" cy="10413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非结构化，属于过程性知识</a:t>
            </a:r>
            <a:endParaRPr lang="en-US" altLang="zh-CN" sz="1600" dirty="0">
              <a:solidFill>
                <a:schemeClr val="tx1"/>
              </a:solidFill>
              <a:latin typeface="微软雅黑" panose="020B0503020204020204" pitchFamily="34" charset="-122"/>
              <a:ea typeface="微软雅黑" panose="020B0503020204020204" pitchFamily="34" charset="-122"/>
            </a:endParaRPr>
          </a:p>
        </p:txBody>
      </p:sp>
      <p:cxnSp>
        <p:nvCxnSpPr>
          <p:cNvPr id="229" name="直接箭头连接符 228">
            <a:extLst>
              <a:ext uri="{FF2B5EF4-FFF2-40B4-BE49-F238E27FC236}">
                <a16:creationId xmlns:a16="http://schemas.microsoft.com/office/drawing/2014/main" id="{6269BDEA-D80F-4FFA-94DE-A75B1B89C116}"/>
              </a:ext>
            </a:extLst>
          </p:cNvPr>
          <p:cNvCxnSpPr>
            <a:cxnSpLocks/>
            <a:stCxn id="224" idx="3"/>
            <a:endCxn id="213" idx="1"/>
          </p:cNvCxnSpPr>
          <p:nvPr/>
        </p:nvCxnSpPr>
        <p:spPr>
          <a:xfrm>
            <a:off x="3148927" y="5781370"/>
            <a:ext cx="32990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EDD842AF-46D1-45FB-B1BA-87C5E1813B4C}"/>
              </a:ext>
            </a:extLst>
          </p:cNvPr>
          <p:cNvCxnSpPr>
            <a:cxnSpLocks/>
            <a:stCxn id="213" idx="3"/>
            <a:endCxn id="212" idx="1"/>
          </p:cNvCxnSpPr>
          <p:nvPr/>
        </p:nvCxnSpPr>
        <p:spPr>
          <a:xfrm flipV="1">
            <a:off x="4931829" y="5781369"/>
            <a:ext cx="4172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标题 5">
            <a:extLst>
              <a:ext uri="{FF2B5EF4-FFF2-40B4-BE49-F238E27FC236}">
                <a16:creationId xmlns:a16="http://schemas.microsoft.com/office/drawing/2014/main" id="{2DCB0D5E-75DA-4580-9C45-7AFFB3DCD322}"/>
              </a:ext>
            </a:extLst>
          </p:cNvPr>
          <p:cNvSpPr>
            <a:spLocks noGrp="1"/>
          </p:cNvSpPr>
          <p:nvPr>
            <p:ph type="title"/>
          </p:nvPr>
        </p:nvSpPr>
        <p:spPr>
          <a:xfrm>
            <a:off x="232438" y="51908"/>
            <a:ext cx="8112026" cy="548640"/>
          </a:xfrm>
        </p:spPr>
        <p:txBody>
          <a:bodyPr/>
          <a:lstStyle/>
          <a:p>
            <a:r>
              <a:rPr lang="en-US" altLang="zh-CN" dirty="0"/>
              <a:t>1</a:t>
            </a:r>
            <a:r>
              <a:rPr lang="zh-CN" altLang="en-US" dirty="0"/>
              <a:t>、</a:t>
            </a:r>
            <a:r>
              <a:rPr lang="en-US" altLang="zh-CN" dirty="0"/>
              <a:t> </a:t>
            </a:r>
            <a:r>
              <a:rPr lang="zh-CN" altLang="en-US" dirty="0"/>
              <a:t>初步应用建议</a:t>
            </a:r>
          </a:p>
        </p:txBody>
      </p:sp>
    </p:spTree>
    <p:extLst>
      <p:ext uri="{BB962C8B-B14F-4D97-AF65-F5344CB8AC3E}">
        <p14:creationId xmlns:p14="http://schemas.microsoft.com/office/powerpoint/2010/main" val="240217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3800805" y="2590520"/>
            <a:ext cx="1569660"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附件</a:t>
            </a:r>
          </a:p>
        </p:txBody>
      </p:sp>
    </p:spTree>
    <p:extLst>
      <p:ext uri="{BB962C8B-B14F-4D97-AF65-F5344CB8AC3E}">
        <p14:creationId xmlns:p14="http://schemas.microsoft.com/office/powerpoint/2010/main" val="1070286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附件一</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风洞设备知识管理案例</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321837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F1</a:t>
            </a:r>
            <a:r>
              <a:rPr lang="zh-CN" altLang="en-US" dirty="0"/>
              <a:t>、风洞设备知识管理案例</a:t>
            </a:r>
          </a:p>
        </p:txBody>
      </p:sp>
      <p:sp>
        <p:nvSpPr>
          <p:cNvPr id="3" name="文本框 2">
            <a:extLst>
              <a:ext uri="{FF2B5EF4-FFF2-40B4-BE49-F238E27FC236}">
                <a16:creationId xmlns:a16="http://schemas.microsoft.com/office/drawing/2014/main" id="{455AEFD2-8891-4568-812C-CA543FF92AC4}"/>
              </a:ext>
            </a:extLst>
          </p:cNvPr>
          <p:cNvSpPr txBox="1"/>
          <p:nvPr/>
        </p:nvSpPr>
        <p:spPr>
          <a:xfrm>
            <a:off x="159081" y="780298"/>
            <a:ext cx="8825837" cy="369332"/>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运用</a:t>
            </a:r>
            <a:r>
              <a:rPr kumimoji="0"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产生式规则</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方法对</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超高速试验设备故障汇编</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中的专家知识进行规则化描述</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40FF9F45-E4C7-4E2F-910E-C63E68D47EAA}"/>
              </a:ext>
            </a:extLst>
          </p:cNvPr>
          <p:cNvSpPr/>
          <p:nvPr/>
        </p:nvSpPr>
        <p:spPr>
          <a:xfrm>
            <a:off x="159082" y="1234746"/>
            <a:ext cx="8825836" cy="31924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 name="文本框 4">
            <a:extLst>
              <a:ext uri="{FF2B5EF4-FFF2-40B4-BE49-F238E27FC236}">
                <a16:creationId xmlns:a16="http://schemas.microsoft.com/office/drawing/2014/main" id="{65C9D401-DBE4-416A-8653-A1A1CA4C25A1}"/>
              </a:ext>
            </a:extLst>
          </p:cNvPr>
          <p:cNvSpPr txBox="1"/>
          <p:nvPr/>
        </p:nvSpPr>
        <p:spPr>
          <a:xfrm>
            <a:off x="232438" y="1263322"/>
            <a:ext cx="920087"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源知识</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7231D1E3-2D4D-4435-A9F2-53C1DD0E7C18}"/>
              </a:ext>
            </a:extLst>
          </p:cNvPr>
          <p:cNvSpPr/>
          <p:nvPr/>
        </p:nvSpPr>
        <p:spPr>
          <a:xfrm>
            <a:off x="232438" y="1680279"/>
            <a:ext cx="8632494" cy="2657138"/>
          </a:xfrm>
          <a:prstGeom prst="rect">
            <a:avLst/>
          </a:prstGeom>
          <a:solidFill>
            <a:schemeClr val="bg1">
              <a:lumMod val="85000"/>
            </a:schemeClr>
          </a:solidFill>
        </p:spPr>
        <p:txBody>
          <a:bodyPr wrap="square">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①故障一：</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气动快速阀故障</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DN250</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时间：</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25</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日</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故障发现人：</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李杰</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故障</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事故描述：</a:t>
            </a:r>
            <a:r>
              <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阀门不能打开</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检查经过：</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现场检查。</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发生原因：</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气动快速阀长期使用，</a:t>
            </a:r>
            <a:r>
              <a:rPr kumimoji="0" lang="zh-CN"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阀座与轴套磨损严重</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阀门前后压差较大</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时</a:t>
            </a:r>
            <a:r>
              <a:rPr kumimoji="0" lang="zh-CN"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&gt;10MPa</a:t>
            </a:r>
            <a:r>
              <a:rPr kumimoji="0" lang="zh-CN"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，快速阀不能打开。</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解决措施：</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将快速阀前与总阀后的管道压力放空；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拆卸阀门控制气源、气缸执行器、对阀门阀座进行维修更换；</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空载与负载试运行阀门开关位置、气密性。</a:t>
            </a: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经验教训：</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及时对阀门进行检修保养。</a:t>
            </a:r>
          </a:p>
        </p:txBody>
      </p:sp>
      <p:sp>
        <p:nvSpPr>
          <p:cNvPr id="8" name="矩形 7">
            <a:extLst>
              <a:ext uri="{FF2B5EF4-FFF2-40B4-BE49-F238E27FC236}">
                <a16:creationId xmlns:a16="http://schemas.microsoft.com/office/drawing/2014/main" id="{BC7FC0FE-5690-4BFA-A120-56B8AD35EB89}"/>
              </a:ext>
            </a:extLst>
          </p:cNvPr>
          <p:cNvSpPr/>
          <p:nvPr/>
        </p:nvSpPr>
        <p:spPr>
          <a:xfrm>
            <a:off x="159082" y="4533290"/>
            <a:ext cx="8825836" cy="201038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 name="矩形 9">
            <a:extLst>
              <a:ext uri="{FF2B5EF4-FFF2-40B4-BE49-F238E27FC236}">
                <a16:creationId xmlns:a16="http://schemas.microsoft.com/office/drawing/2014/main" id="{A6AEEEDA-CF85-431E-A4AB-E87B50F63623}"/>
              </a:ext>
            </a:extLst>
          </p:cNvPr>
          <p:cNvSpPr/>
          <p:nvPr/>
        </p:nvSpPr>
        <p:spPr>
          <a:xfrm>
            <a:off x="232438" y="5002560"/>
            <a:ext cx="8632494" cy="1374735"/>
          </a:xfrm>
          <a:prstGeom prst="rect">
            <a:avLst/>
          </a:prstGeom>
          <a:solidFill>
            <a:schemeClr val="accent5">
              <a:lumMod val="20000"/>
              <a:lumOff val="80000"/>
            </a:schemeClr>
          </a:solidFill>
        </p:spPr>
        <p:txBody>
          <a:bodyPr wrap="square">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IF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GZ-FM001</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and  </a:t>
            </a:r>
            <a:r>
              <a:rPr kumimoji="0" lang="en-US"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and  </a:t>
            </a:r>
            <a:r>
              <a:rPr kumimoji="0" lang="en-US"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GZ-FM003</a:t>
            </a:r>
            <a:endParaRPr kumimoji="0" lang="zh-CN"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THEN</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SS-FM001</a:t>
            </a:r>
            <a:endParaRPr kumimoji="0" lang="zh-CN"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表示条件“</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气动快速阀阀座磨损严重</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GZ-FM002</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表示条件“</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轴套磨损严重</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GZ-FM003</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表示条件“</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阀门前后压差较大（</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&gt;10MPa</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ts val="2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SS-FM001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表示结论“</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气动快速阀故障（</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DN250</a:t>
            </a:r>
            <a:r>
              <a:rPr kumimoji="0" lang="zh-CN" altLang="en-US" sz="1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），阀门不能打开</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54F2534B-AE45-4DF8-8021-2EF2FB4C97D0}"/>
              </a:ext>
            </a:extLst>
          </p:cNvPr>
          <p:cNvSpPr txBox="1"/>
          <p:nvPr/>
        </p:nvSpPr>
        <p:spPr>
          <a:xfrm>
            <a:off x="232438" y="4593619"/>
            <a:ext cx="920087"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规则化</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62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附件二</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案例编辑模板</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515444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F2</a:t>
            </a:r>
            <a:r>
              <a:rPr lang="zh-CN" altLang="en-US" dirty="0"/>
              <a:t>、案例编辑模板</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204362" y="6813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grpSp>
        <p:nvGrpSpPr>
          <p:cNvPr id="17" name="组合 16">
            <a:extLst>
              <a:ext uri="{FF2B5EF4-FFF2-40B4-BE49-F238E27FC236}">
                <a16:creationId xmlns:a16="http://schemas.microsoft.com/office/drawing/2014/main" id="{DFA4EE32-F888-4A65-AE3F-AEBAD95EC547}"/>
              </a:ext>
            </a:extLst>
          </p:cNvPr>
          <p:cNvGrpSpPr/>
          <p:nvPr/>
        </p:nvGrpSpPr>
        <p:grpSpPr>
          <a:xfrm>
            <a:off x="175646" y="684180"/>
            <a:ext cx="162034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8" name="燕尾形 4">
              <a:extLst>
                <a:ext uri="{FF2B5EF4-FFF2-40B4-BE49-F238E27FC236}">
                  <a16:creationId xmlns:a16="http://schemas.microsoft.com/office/drawing/2014/main" id="{F0996F5F-E187-4F81-8CB9-D3C542B9F52E}"/>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9" name="燕尾形 6">
              <a:extLst>
                <a:ext uri="{FF2B5EF4-FFF2-40B4-BE49-F238E27FC236}">
                  <a16:creationId xmlns:a16="http://schemas.microsoft.com/office/drawing/2014/main" id="{06971B2E-C207-4718-9FD8-C2DBA80C8E11}"/>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案例名</a:t>
              </a:r>
            </a:p>
          </p:txBody>
        </p:sp>
      </p:grpSp>
      <p:grpSp>
        <p:nvGrpSpPr>
          <p:cNvPr id="22" name="组合 21">
            <a:extLst>
              <a:ext uri="{FF2B5EF4-FFF2-40B4-BE49-F238E27FC236}">
                <a16:creationId xmlns:a16="http://schemas.microsoft.com/office/drawing/2014/main" id="{98B03EBE-283F-449B-A543-82442F09D664}"/>
              </a:ext>
            </a:extLst>
          </p:cNvPr>
          <p:cNvGrpSpPr/>
          <p:nvPr/>
        </p:nvGrpSpPr>
        <p:grpSpPr>
          <a:xfrm>
            <a:off x="2551683" y="966329"/>
            <a:ext cx="4061710" cy="1077912"/>
            <a:chOff x="2040673" y="1605776"/>
            <a:chExt cx="4061710" cy="1338148"/>
          </a:xfrm>
        </p:grpSpPr>
        <p:cxnSp>
          <p:nvCxnSpPr>
            <p:cNvPr id="25" name="直接连接符 24">
              <a:extLst>
                <a:ext uri="{FF2B5EF4-FFF2-40B4-BE49-F238E27FC236}">
                  <a16:creationId xmlns:a16="http://schemas.microsoft.com/office/drawing/2014/main" id="{11F63A60-A103-4C16-BEB9-45E6E24372A8}"/>
                </a:ext>
              </a:extLst>
            </p:cNvPr>
            <p:cNvCxnSpPr/>
            <p:nvPr/>
          </p:nvCxnSpPr>
          <p:spPr>
            <a:xfrm>
              <a:off x="3111190" y="1616927"/>
              <a:ext cx="0" cy="479502"/>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E687219D-CCC7-48CF-B584-B3C9C70006AD}"/>
                </a:ext>
              </a:extLst>
            </p:cNvPr>
            <p:cNvCxnSpPr>
              <a:cxnSpLocks/>
            </p:cNvCxnSpPr>
            <p:nvPr/>
          </p:nvCxnSpPr>
          <p:spPr>
            <a:xfrm>
              <a:off x="4725854" y="1629418"/>
              <a:ext cx="0" cy="858644"/>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EB99C7F0-E96F-45E8-BA22-4687E1C84FC5}"/>
                </a:ext>
              </a:extLst>
            </p:cNvPr>
            <p:cNvCxnSpPr>
              <a:cxnSpLocks/>
            </p:cNvCxnSpPr>
            <p:nvPr/>
          </p:nvCxnSpPr>
          <p:spPr>
            <a:xfrm>
              <a:off x="6102383" y="1605776"/>
              <a:ext cx="0" cy="1338146"/>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01AF1021-C547-4696-9C47-79EFCC5D385A}"/>
                </a:ext>
              </a:extLst>
            </p:cNvPr>
            <p:cNvCxnSpPr>
              <a:cxnSpLocks/>
            </p:cNvCxnSpPr>
            <p:nvPr/>
          </p:nvCxnSpPr>
          <p:spPr>
            <a:xfrm flipH="1" flipV="1">
              <a:off x="2044313" y="2096095"/>
              <a:ext cx="1066878" cy="338"/>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4A27F8C-ED70-4A8C-9119-E66B271C2571}"/>
                </a:ext>
              </a:extLst>
            </p:cNvPr>
            <p:cNvCxnSpPr>
              <a:cxnSpLocks/>
            </p:cNvCxnSpPr>
            <p:nvPr/>
          </p:nvCxnSpPr>
          <p:spPr>
            <a:xfrm flipH="1">
              <a:off x="2044313" y="2488064"/>
              <a:ext cx="2679036" cy="11971"/>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F18A9A21-76BF-4BBC-B3A4-E49B0459C6C0}"/>
                </a:ext>
              </a:extLst>
            </p:cNvPr>
            <p:cNvCxnSpPr>
              <a:cxnSpLocks/>
            </p:cNvCxnSpPr>
            <p:nvPr/>
          </p:nvCxnSpPr>
          <p:spPr>
            <a:xfrm flipH="1">
              <a:off x="2040673" y="2943924"/>
              <a:ext cx="405443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35" name="文本框 34">
            <a:extLst>
              <a:ext uri="{FF2B5EF4-FFF2-40B4-BE49-F238E27FC236}">
                <a16:creationId xmlns:a16="http://schemas.microsoft.com/office/drawing/2014/main" id="{7B53AD27-B87B-4A3D-BDE5-B5ABC592784F}"/>
              </a:ext>
            </a:extLst>
          </p:cNvPr>
          <p:cNvSpPr txBox="1"/>
          <p:nvPr/>
        </p:nvSpPr>
        <p:spPr>
          <a:xfrm>
            <a:off x="296207" y="1207734"/>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故障发生所在单位</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655BF06F-E76B-43E7-A9F2-13956144B650}"/>
              </a:ext>
            </a:extLst>
          </p:cNvPr>
          <p:cNvSpPr txBox="1"/>
          <p:nvPr/>
        </p:nvSpPr>
        <p:spPr>
          <a:xfrm>
            <a:off x="296207" y="1525415"/>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故障部位</a:t>
            </a:r>
          </a:p>
        </p:txBody>
      </p:sp>
      <p:sp>
        <p:nvSpPr>
          <p:cNvPr id="37" name="文本框 36">
            <a:extLst>
              <a:ext uri="{FF2B5EF4-FFF2-40B4-BE49-F238E27FC236}">
                <a16:creationId xmlns:a16="http://schemas.microsoft.com/office/drawing/2014/main" id="{45043648-2F7B-49DA-AF2D-63ED1235485C}"/>
              </a:ext>
            </a:extLst>
          </p:cNvPr>
          <p:cNvSpPr txBox="1"/>
          <p:nvPr/>
        </p:nvSpPr>
        <p:spPr>
          <a:xfrm>
            <a:off x="296207" y="1843097"/>
            <a:ext cx="23742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故障描述</a:t>
            </a:r>
          </a:p>
        </p:txBody>
      </p:sp>
      <p:graphicFrame>
        <p:nvGraphicFramePr>
          <p:cNvPr id="39" name="表格 38">
            <a:extLst>
              <a:ext uri="{FF2B5EF4-FFF2-40B4-BE49-F238E27FC236}">
                <a16:creationId xmlns:a16="http://schemas.microsoft.com/office/drawing/2014/main" id="{8527B81E-BA89-4B76-B394-433FD4E70CD6}"/>
              </a:ext>
            </a:extLst>
          </p:cNvPr>
          <p:cNvGraphicFramePr>
            <a:graphicFrameLocks noGrp="1"/>
          </p:cNvGraphicFramePr>
          <p:nvPr>
            <p:extLst>
              <p:ext uri="{D42A27DB-BD31-4B8C-83A1-F6EECF244321}">
                <p14:modId xmlns:p14="http://schemas.microsoft.com/office/powerpoint/2010/main" val="3578586102"/>
              </p:ext>
            </p:extLst>
          </p:nvPr>
        </p:nvGraphicFramePr>
        <p:xfrm>
          <a:off x="3049357" y="465693"/>
          <a:ext cx="5027555" cy="722772"/>
        </p:xfrm>
        <a:graphic>
          <a:graphicData uri="http://schemas.openxmlformats.org/drawingml/2006/table">
            <a:tbl>
              <a:tblPr firstRow="1" firstCol="1" bandRow="1">
                <a:tableStyleId>{5C22544A-7EE6-4342-B048-85BDC9FD1C3A}</a:tableStyleId>
              </a:tblPr>
              <a:tblGrid>
                <a:gridCol w="220431">
                  <a:extLst>
                    <a:ext uri="{9D8B030D-6E8A-4147-A177-3AD203B41FA5}">
                      <a16:colId xmlns:a16="http://schemas.microsoft.com/office/drawing/2014/main" val="4063412321"/>
                    </a:ext>
                  </a:extLst>
                </a:gridCol>
                <a:gridCol w="1345900">
                  <a:extLst>
                    <a:ext uri="{9D8B030D-6E8A-4147-A177-3AD203B41FA5}">
                      <a16:colId xmlns:a16="http://schemas.microsoft.com/office/drawing/2014/main" val="1459469170"/>
                    </a:ext>
                  </a:extLst>
                </a:gridCol>
                <a:gridCol w="1286736">
                  <a:extLst>
                    <a:ext uri="{9D8B030D-6E8A-4147-A177-3AD203B41FA5}">
                      <a16:colId xmlns:a16="http://schemas.microsoft.com/office/drawing/2014/main" val="2971610141"/>
                    </a:ext>
                  </a:extLst>
                </a:gridCol>
                <a:gridCol w="100361">
                  <a:extLst>
                    <a:ext uri="{9D8B030D-6E8A-4147-A177-3AD203B41FA5}">
                      <a16:colId xmlns:a16="http://schemas.microsoft.com/office/drawing/2014/main" val="180346300"/>
                    </a:ext>
                  </a:extLst>
                </a:gridCol>
                <a:gridCol w="2074127">
                  <a:extLst>
                    <a:ext uri="{9D8B030D-6E8A-4147-A177-3AD203B41FA5}">
                      <a16:colId xmlns:a16="http://schemas.microsoft.com/office/drawing/2014/main" val="3090644035"/>
                    </a:ext>
                  </a:extLst>
                </a:gridCol>
              </a:tblGrid>
              <a:tr h="722772">
                <a:tc>
                  <a:txBody>
                    <a:bodyPr/>
                    <a:lstStyle/>
                    <a:p>
                      <a:pPr algn="ctr" fontAlgn="auto">
                        <a:lnSpc>
                          <a:spcPts val="1800"/>
                        </a:lnSpc>
                        <a:spcAft>
                          <a:spcPts val="0"/>
                        </a:spcAft>
                      </a:pP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a:solidFill>
                            <a:schemeClr val="tx1"/>
                          </a:solidFill>
                          <a:effectLst/>
                          <a:latin typeface="Times New Roman" panose="02020603050405020304" pitchFamily="18" charset="0"/>
                          <a:cs typeface="Times New Roman" panose="02020603050405020304" pitchFamily="18" charset="0"/>
                        </a:rPr>
                        <a:t>-</a:t>
                      </a:r>
                      <a:endParaRPr lang="zh-CN"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0617209"/>
                  </a:ext>
                </a:extLst>
              </a:tr>
            </a:tbl>
          </a:graphicData>
        </a:graphic>
      </p:graphicFrame>
      <p:grpSp>
        <p:nvGrpSpPr>
          <p:cNvPr id="40" name="组合 39">
            <a:extLst>
              <a:ext uri="{FF2B5EF4-FFF2-40B4-BE49-F238E27FC236}">
                <a16:creationId xmlns:a16="http://schemas.microsoft.com/office/drawing/2014/main" id="{4826B051-3737-46EA-8505-3EA8348A4C12}"/>
              </a:ext>
            </a:extLst>
          </p:cNvPr>
          <p:cNvGrpSpPr/>
          <p:nvPr/>
        </p:nvGrpSpPr>
        <p:grpSpPr>
          <a:xfrm>
            <a:off x="146050" y="2312076"/>
            <a:ext cx="162034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41" name="燕尾形 4">
              <a:extLst>
                <a:ext uri="{FF2B5EF4-FFF2-40B4-BE49-F238E27FC236}">
                  <a16:creationId xmlns:a16="http://schemas.microsoft.com/office/drawing/2014/main" id="{6AD7D919-E34D-440D-AC44-98F62851282A}"/>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42" name="燕尾形 6">
              <a:extLst>
                <a:ext uri="{FF2B5EF4-FFF2-40B4-BE49-F238E27FC236}">
                  <a16:creationId xmlns:a16="http://schemas.microsoft.com/office/drawing/2014/main" id="{8A2304D1-DB95-4DE7-8C98-66761643F8D8}"/>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案例编号</a:t>
              </a:r>
            </a:p>
          </p:txBody>
        </p:sp>
      </p:grpSp>
      <p:graphicFrame>
        <p:nvGraphicFramePr>
          <p:cNvPr id="48" name="表格 47">
            <a:extLst>
              <a:ext uri="{FF2B5EF4-FFF2-40B4-BE49-F238E27FC236}">
                <a16:creationId xmlns:a16="http://schemas.microsoft.com/office/drawing/2014/main" id="{434F30FB-858A-4F6F-B47E-D6FF1CD9E079}"/>
              </a:ext>
            </a:extLst>
          </p:cNvPr>
          <p:cNvGraphicFramePr>
            <a:graphicFrameLocks noGrp="1"/>
          </p:cNvGraphicFramePr>
          <p:nvPr>
            <p:extLst>
              <p:ext uri="{D42A27DB-BD31-4B8C-83A1-F6EECF244321}">
                <p14:modId xmlns:p14="http://schemas.microsoft.com/office/powerpoint/2010/main" val="3685011483"/>
              </p:ext>
            </p:extLst>
          </p:nvPr>
        </p:nvGraphicFramePr>
        <p:xfrm>
          <a:off x="3107562" y="2038536"/>
          <a:ext cx="6036102" cy="722772"/>
        </p:xfrm>
        <a:graphic>
          <a:graphicData uri="http://schemas.openxmlformats.org/drawingml/2006/table">
            <a:tbl>
              <a:tblPr firstRow="1" firstCol="1" bandRow="1">
                <a:tableStyleId>{5C22544A-7EE6-4342-B048-85BDC9FD1C3A}</a:tableStyleId>
              </a:tblPr>
              <a:tblGrid>
                <a:gridCol w="824358">
                  <a:extLst>
                    <a:ext uri="{9D8B030D-6E8A-4147-A177-3AD203B41FA5}">
                      <a16:colId xmlns:a16="http://schemas.microsoft.com/office/drawing/2014/main" val="209357623"/>
                    </a:ext>
                  </a:extLst>
                </a:gridCol>
                <a:gridCol w="146304">
                  <a:extLst>
                    <a:ext uri="{9D8B030D-6E8A-4147-A177-3AD203B41FA5}">
                      <a16:colId xmlns:a16="http://schemas.microsoft.com/office/drawing/2014/main" val="4063412321"/>
                    </a:ext>
                  </a:extLst>
                </a:gridCol>
                <a:gridCol w="1673352">
                  <a:extLst>
                    <a:ext uri="{9D8B030D-6E8A-4147-A177-3AD203B41FA5}">
                      <a16:colId xmlns:a16="http://schemas.microsoft.com/office/drawing/2014/main" val="1459469170"/>
                    </a:ext>
                  </a:extLst>
                </a:gridCol>
                <a:gridCol w="978408">
                  <a:extLst>
                    <a:ext uri="{9D8B030D-6E8A-4147-A177-3AD203B41FA5}">
                      <a16:colId xmlns:a16="http://schemas.microsoft.com/office/drawing/2014/main" val="2971610141"/>
                    </a:ext>
                  </a:extLst>
                </a:gridCol>
                <a:gridCol w="91440">
                  <a:extLst>
                    <a:ext uri="{9D8B030D-6E8A-4147-A177-3AD203B41FA5}">
                      <a16:colId xmlns:a16="http://schemas.microsoft.com/office/drawing/2014/main" val="180346300"/>
                    </a:ext>
                  </a:extLst>
                </a:gridCol>
                <a:gridCol w="2322240">
                  <a:extLst>
                    <a:ext uri="{9D8B030D-6E8A-4147-A177-3AD203B41FA5}">
                      <a16:colId xmlns:a16="http://schemas.microsoft.com/office/drawing/2014/main" val="3090644035"/>
                    </a:ext>
                  </a:extLst>
                </a:gridCol>
              </a:tblGrid>
              <a:tr h="722772">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r>
                        <a:rPr lang="zh-CN" alt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altLang="en-US" sz="2000" b="0" u="sng"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dirty="0">
                          <a:solidFill>
                            <a:schemeClr val="tx1"/>
                          </a:solidFill>
                          <a:effectLst/>
                          <a:latin typeface="Times New Roman" panose="02020603050405020304" pitchFamily="18" charset="0"/>
                          <a:cs typeface="Times New Roman" panose="02020603050405020304" pitchFamily="18" charset="0"/>
                        </a:rPr>
                        <a:t>-</a:t>
                      </a: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en-US" sz="2000" kern="100">
                          <a:solidFill>
                            <a:schemeClr val="tx1"/>
                          </a:solidFill>
                          <a:effectLst/>
                          <a:latin typeface="Times New Roman" panose="02020603050405020304" pitchFamily="18" charset="0"/>
                          <a:cs typeface="Times New Roman" panose="02020603050405020304" pitchFamily="18" charset="0"/>
                        </a:rPr>
                        <a:t>-</a:t>
                      </a:r>
                      <a:endParaRPr lang="zh-CN"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auto">
                        <a:lnSpc>
                          <a:spcPts val="1800"/>
                        </a:lnSpc>
                        <a:spcAft>
                          <a:spcPts val="0"/>
                        </a:spcAft>
                      </a:pPr>
                      <a:r>
                        <a:rPr lang="zh-CN" sz="2000" u="sng" kern="100" dirty="0">
                          <a:solidFill>
                            <a:schemeClr val="tx1"/>
                          </a:solidFill>
                          <a:effectLst/>
                          <a:latin typeface="Times New Roman" panose="02020603050405020304" pitchFamily="18" charset="0"/>
                          <a:cs typeface="Times New Roman" panose="02020603050405020304" pitchFamily="18" charset="0"/>
                        </a:rPr>
                        <a:t>×××</a:t>
                      </a:r>
                      <a:endParaRPr lang="zh-C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0617209"/>
                  </a:ext>
                </a:extLst>
              </a:tr>
            </a:tbl>
          </a:graphicData>
        </a:graphic>
      </p:graphicFrame>
      <p:grpSp>
        <p:nvGrpSpPr>
          <p:cNvPr id="49" name="组合 48">
            <a:extLst>
              <a:ext uri="{FF2B5EF4-FFF2-40B4-BE49-F238E27FC236}">
                <a16:creationId xmlns:a16="http://schemas.microsoft.com/office/drawing/2014/main" id="{5A48C6BA-9A2C-4547-AABF-B55429ED85DD}"/>
              </a:ext>
            </a:extLst>
          </p:cNvPr>
          <p:cNvGrpSpPr/>
          <p:nvPr/>
        </p:nvGrpSpPr>
        <p:grpSpPr>
          <a:xfrm>
            <a:off x="2551683" y="2725944"/>
            <a:ext cx="4699808" cy="1415789"/>
            <a:chOff x="2040673" y="1564281"/>
            <a:chExt cx="4699808" cy="1777111"/>
          </a:xfrm>
        </p:grpSpPr>
        <p:cxnSp>
          <p:nvCxnSpPr>
            <p:cNvPr id="50" name="直接连接符 49">
              <a:extLst>
                <a:ext uri="{FF2B5EF4-FFF2-40B4-BE49-F238E27FC236}">
                  <a16:creationId xmlns:a16="http://schemas.microsoft.com/office/drawing/2014/main" id="{B9402590-C16E-4E14-8BB1-068D090571D5}"/>
                </a:ext>
              </a:extLst>
            </p:cNvPr>
            <p:cNvCxnSpPr/>
            <p:nvPr/>
          </p:nvCxnSpPr>
          <p:spPr>
            <a:xfrm>
              <a:off x="3111190" y="1616927"/>
              <a:ext cx="0" cy="479502"/>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5E7729E7-FCED-4F54-BD90-726A74C60DF5}"/>
                </a:ext>
              </a:extLst>
            </p:cNvPr>
            <p:cNvCxnSpPr>
              <a:cxnSpLocks/>
            </p:cNvCxnSpPr>
            <p:nvPr/>
          </p:nvCxnSpPr>
          <p:spPr>
            <a:xfrm>
              <a:off x="4810183" y="1564281"/>
              <a:ext cx="0" cy="102021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B23ACFE9-B842-4950-9C63-8BDBF52BCF96}"/>
                </a:ext>
              </a:extLst>
            </p:cNvPr>
            <p:cNvCxnSpPr>
              <a:cxnSpLocks/>
            </p:cNvCxnSpPr>
            <p:nvPr/>
          </p:nvCxnSpPr>
          <p:spPr>
            <a:xfrm>
              <a:off x="5721383" y="1605776"/>
              <a:ext cx="0" cy="1338146"/>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004EE04B-8E8B-4600-88D3-20D9D48D2CA9}"/>
                </a:ext>
              </a:extLst>
            </p:cNvPr>
            <p:cNvCxnSpPr>
              <a:cxnSpLocks/>
            </p:cNvCxnSpPr>
            <p:nvPr/>
          </p:nvCxnSpPr>
          <p:spPr>
            <a:xfrm>
              <a:off x="6736841" y="1605776"/>
              <a:ext cx="3640" cy="1735616"/>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D73E3891-55F2-4844-9F62-5597D1618324}"/>
                </a:ext>
              </a:extLst>
            </p:cNvPr>
            <p:cNvCxnSpPr>
              <a:cxnSpLocks/>
            </p:cNvCxnSpPr>
            <p:nvPr/>
          </p:nvCxnSpPr>
          <p:spPr>
            <a:xfrm flipH="1" flipV="1">
              <a:off x="2040673" y="2096429"/>
              <a:ext cx="1070517"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2CDAAC44-792A-423B-BD89-B74E797C1951}"/>
                </a:ext>
              </a:extLst>
            </p:cNvPr>
            <p:cNvCxnSpPr>
              <a:cxnSpLocks/>
            </p:cNvCxnSpPr>
            <p:nvPr/>
          </p:nvCxnSpPr>
          <p:spPr>
            <a:xfrm flipH="1">
              <a:off x="2040673" y="2602610"/>
              <a:ext cx="277314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A6E4F675-8FC9-4631-9503-B12F6B062B6F}"/>
                </a:ext>
              </a:extLst>
            </p:cNvPr>
            <p:cNvCxnSpPr>
              <a:cxnSpLocks/>
            </p:cNvCxnSpPr>
            <p:nvPr/>
          </p:nvCxnSpPr>
          <p:spPr>
            <a:xfrm flipH="1">
              <a:off x="2040673" y="2943921"/>
              <a:ext cx="3680710" cy="3"/>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50FE491E-3752-434D-A8D6-26603C75ED60}"/>
                </a:ext>
              </a:extLst>
            </p:cNvPr>
            <p:cNvCxnSpPr>
              <a:cxnSpLocks/>
            </p:cNvCxnSpPr>
            <p:nvPr/>
          </p:nvCxnSpPr>
          <p:spPr>
            <a:xfrm flipH="1">
              <a:off x="2044314" y="3341392"/>
              <a:ext cx="469252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A04EE47B-1389-4A89-A0F2-7D168D39AAC5}"/>
                </a:ext>
              </a:extLst>
            </p:cNvPr>
            <p:cNvCxnSpPr>
              <a:cxnSpLocks/>
            </p:cNvCxnSpPr>
            <p:nvPr/>
          </p:nvCxnSpPr>
          <p:spPr>
            <a:xfrm>
              <a:off x="3940395" y="1606320"/>
              <a:ext cx="0" cy="744796"/>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5897F5D3-FB22-4F2C-8D42-D4853922BFAA}"/>
                </a:ext>
              </a:extLst>
            </p:cNvPr>
            <p:cNvCxnSpPr>
              <a:cxnSpLocks/>
            </p:cNvCxnSpPr>
            <p:nvPr/>
          </p:nvCxnSpPr>
          <p:spPr>
            <a:xfrm flipH="1">
              <a:off x="2040673" y="2351116"/>
              <a:ext cx="1919734"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91" name="矩形 90">
            <a:extLst>
              <a:ext uri="{FF2B5EF4-FFF2-40B4-BE49-F238E27FC236}">
                <a16:creationId xmlns:a16="http://schemas.microsoft.com/office/drawing/2014/main" id="{167AA37F-FC03-4EF0-85B0-AAEB4E841176}"/>
              </a:ext>
            </a:extLst>
          </p:cNvPr>
          <p:cNvSpPr/>
          <p:nvPr/>
        </p:nvSpPr>
        <p:spPr>
          <a:xfrm>
            <a:off x="327583" y="2872249"/>
            <a:ext cx="1864613" cy="325538"/>
          </a:xfrm>
          <a:prstGeom prst="rect">
            <a:avLst/>
          </a:prstGeom>
        </p:spPr>
        <p:txBody>
          <a:bodyPr wrap="none">
            <a:spAutoFit/>
          </a:bodyPr>
          <a:lstStyle/>
          <a:p>
            <a:pPr algn="just" fontAlgn="auto">
              <a:lnSpc>
                <a:spcPts val="1800"/>
              </a:lnSpc>
              <a:spcAft>
                <a:spcPts val="0"/>
              </a:spcAft>
            </a:pPr>
            <a:r>
              <a:rPr lang="zh-CN" altLang="zh-CN" kern="100" dirty="0">
                <a:latin typeface="+mj-ea"/>
                <a:ea typeface="+mj-ea"/>
              </a:rPr>
              <a:t>所属系统类别码</a:t>
            </a:r>
            <a:r>
              <a:rPr lang="zh-CN" altLang="zh-CN" sz="2000" dirty="0">
                <a:latin typeface="+mj-ea"/>
                <a:ea typeface="+mj-ea"/>
              </a:rPr>
              <a:t> </a:t>
            </a:r>
          </a:p>
        </p:txBody>
      </p:sp>
      <p:sp>
        <p:nvSpPr>
          <p:cNvPr id="92" name="矩形 91">
            <a:extLst>
              <a:ext uri="{FF2B5EF4-FFF2-40B4-BE49-F238E27FC236}">
                <a16:creationId xmlns:a16="http://schemas.microsoft.com/office/drawing/2014/main" id="{1FE338F0-5D92-49DA-A802-049BA4824046}"/>
              </a:ext>
            </a:extLst>
          </p:cNvPr>
          <p:cNvSpPr/>
          <p:nvPr/>
        </p:nvSpPr>
        <p:spPr>
          <a:xfrm>
            <a:off x="327583" y="3173416"/>
            <a:ext cx="1569660" cy="323165"/>
          </a:xfrm>
          <a:prstGeom prst="rect">
            <a:avLst/>
          </a:prstGeom>
        </p:spPr>
        <p:txBody>
          <a:bodyPr wrap="none">
            <a:spAutoFit/>
          </a:bodyPr>
          <a:lstStyle/>
          <a:p>
            <a:pPr algn="just" fontAlgn="auto">
              <a:lnSpc>
                <a:spcPts val="1800"/>
              </a:lnSpc>
              <a:spcAft>
                <a:spcPts val="0"/>
              </a:spcAft>
            </a:pPr>
            <a:r>
              <a:rPr lang="zh-CN" altLang="zh-CN" kern="100" dirty="0">
                <a:latin typeface="+mj-ea"/>
                <a:ea typeface="+mj-ea"/>
              </a:rPr>
              <a:t>所属系统序号</a:t>
            </a:r>
            <a:endParaRPr lang="zh-CN" altLang="zh-CN" sz="2000" dirty="0">
              <a:latin typeface="+mj-ea"/>
              <a:ea typeface="+mj-ea"/>
            </a:endParaRPr>
          </a:p>
        </p:txBody>
      </p:sp>
      <p:sp>
        <p:nvSpPr>
          <p:cNvPr id="93" name="矩形 92">
            <a:extLst>
              <a:ext uri="{FF2B5EF4-FFF2-40B4-BE49-F238E27FC236}">
                <a16:creationId xmlns:a16="http://schemas.microsoft.com/office/drawing/2014/main" id="{67A0D835-7AF6-4DD2-9A85-FB15291EB89B}"/>
              </a:ext>
            </a:extLst>
          </p:cNvPr>
          <p:cNvSpPr/>
          <p:nvPr/>
        </p:nvSpPr>
        <p:spPr>
          <a:xfrm>
            <a:off x="327583" y="3472210"/>
            <a:ext cx="1338828" cy="323165"/>
          </a:xfrm>
          <a:prstGeom prst="rect">
            <a:avLst/>
          </a:prstGeom>
        </p:spPr>
        <p:txBody>
          <a:bodyPr wrap="none">
            <a:spAutoFit/>
          </a:bodyPr>
          <a:lstStyle/>
          <a:p>
            <a:pPr algn="just" fontAlgn="auto">
              <a:lnSpc>
                <a:spcPts val="1800"/>
              </a:lnSpc>
              <a:spcAft>
                <a:spcPts val="0"/>
              </a:spcAft>
            </a:pPr>
            <a:r>
              <a:rPr lang="zh-CN" altLang="zh-CN" kern="100" dirty="0">
                <a:latin typeface="+mj-ea"/>
                <a:ea typeface="+mj-ea"/>
              </a:rPr>
              <a:t>装备类别码</a:t>
            </a:r>
            <a:endParaRPr lang="zh-CN" altLang="zh-CN" sz="2000" dirty="0">
              <a:latin typeface="+mj-ea"/>
              <a:ea typeface="+mj-ea"/>
            </a:endParaRPr>
          </a:p>
        </p:txBody>
      </p:sp>
      <p:sp>
        <p:nvSpPr>
          <p:cNvPr id="94" name="矩形 93">
            <a:extLst>
              <a:ext uri="{FF2B5EF4-FFF2-40B4-BE49-F238E27FC236}">
                <a16:creationId xmlns:a16="http://schemas.microsoft.com/office/drawing/2014/main" id="{19325698-AB64-4580-9F1C-5218894A1F5A}"/>
              </a:ext>
            </a:extLst>
          </p:cNvPr>
          <p:cNvSpPr/>
          <p:nvPr/>
        </p:nvSpPr>
        <p:spPr>
          <a:xfrm>
            <a:off x="327583" y="3771004"/>
            <a:ext cx="1569660" cy="323165"/>
          </a:xfrm>
          <a:prstGeom prst="rect">
            <a:avLst/>
          </a:prstGeom>
        </p:spPr>
        <p:txBody>
          <a:bodyPr wrap="none">
            <a:spAutoFit/>
          </a:bodyPr>
          <a:lstStyle/>
          <a:p>
            <a:pPr algn="just" fontAlgn="auto">
              <a:lnSpc>
                <a:spcPts val="1800"/>
              </a:lnSpc>
              <a:spcAft>
                <a:spcPts val="0"/>
              </a:spcAft>
            </a:pPr>
            <a:r>
              <a:rPr lang="zh-CN" altLang="zh-CN" kern="100" dirty="0">
                <a:latin typeface="+mj-ea"/>
                <a:ea typeface="+mj-ea"/>
              </a:rPr>
              <a:t>案例发生日期</a:t>
            </a:r>
            <a:endParaRPr lang="zh-CN" altLang="zh-CN" sz="2000" dirty="0">
              <a:latin typeface="+mj-ea"/>
              <a:ea typeface="+mj-ea"/>
            </a:endParaRPr>
          </a:p>
        </p:txBody>
      </p:sp>
      <p:sp>
        <p:nvSpPr>
          <p:cNvPr id="95" name="矩形 94">
            <a:extLst>
              <a:ext uri="{FF2B5EF4-FFF2-40B4-BE49-F238E27FC236}">
                <a16:creationId xmlns:a16="http://schemas.microsoft.com/office/drawing/2014/main" id="{6015772E-2551-40A9-93A9-4F8A95332A81}"/>
              </a:ext>
            </a:extLst>
          </p:cNvPr>
          <p:cNvSpPr/>
          <p:nvPr/>
        </p:nvSpPr>
        <p:spPr>
          <a:xfrm>
            <a:off x="327583" y="4069797"/>
            <a:ext cx="1107996" cy="323165"/>
          </a:xfrm>
          <a:prstGeom prst="rect">
            <a:avLst/>
          </a:prstGeom>
        </p:spPr>
        <p:txBody>
          <a:bodyPr wrap="none">
            <a:spAutoFit/>
          </a:bodyPr>
          <a:lstStyle/>
          <a:p>
            <a:pPr algn="just" fontAlgn="auto">
              <a:lnSpc>
                <a:spcPts val="1800"/>
              </a:lnSpc>
              <a:spcAft>
                <a:spcPts val="0"/>
              </a:spcAft>
            </a:pPr>
            <a:r>
              <a:rPr lang="zh-CN" altLang="zh-CN" kern="100" dirty="0">
                <a:latin typeface="+mj-ea"/>
                <a:ea typeface="+mj-ea"/>
              </a:rPr>
              <a:t>案例序号</a:t>
            </a:r>
            <a:endParaRPr lang="zh-CN" altLang="zh-CN" sz="2000" dirty="0">
              <a:latin typeface="+mj-ea"/>
              <a:ea typeface="+mj-ea"/>
            </a:endParaRPr>
          </a:p>
        </p:txBody>
      </p:sp>
      <p:grpSp>
        <p:nvGrpSpPr>
          <p:cNvPr id="96" name="组合 95">
            <a:extLst>
              <a:ext uri="{FF2B5EF4-FFF2-40B4-BE49-F238E27FC236}">
                <a16:creationId xmlns:a16="http://schemas.microsoft.com/office/drawing/2014/main" id="{B4CBB8CA-ECF8-44C1-8CD6-47AE5B0DEB04}"/>
              </a:ext>
            </a:extLst>
          </p:cNvPr>
          <p:cNvGrpSpPr/>
          <p:nvPr/>
        </p:nvGrpSpPr>
        <p:grpSpPr>
          <a:xfrm>
            <a:off x="7643378" y="2440102"/>
            <a:ext cx="1569660" cy="1098626"/>
            <a:chOff x="1413440" y="5438634"/>
            <a:chExt cx="1569660" cy="1098626"/>
          </a:xfrm>
        </p:grpSpPr>
        <p:sp>
          <p:nvSpPr>
            <p:cNvPr id="97" name="矩形 96">
              <a:extLst>
                <a:ext uri="{FF2B5EF4-FFF2-40B4-BE49-F238E27FC236}">
                  <a16:creationId xmlns:a16="http://schemas.microsoft.com/office/drawing/2014/main" id="{594C695C-4EB4-453D-B285-658A15205493}"/>
                </a:ext>
              </a:extLst>
            </p:cNvPr>
            <p:cNvSpPr/>
            <p:nvPr/>
          </p:nvSpPr>
          <p:spPr>
            <a:xfrm>
              <a:off x="1413440" y="6167928"/>
              <a:ext cx="1569660" cy="369332"/>
            </a:xfrm>
            <a:prstGeom prst="rect">
              <a:avLst/>
            </a:prstGeom>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zh-CN" altLang="en-US" b="1" dirty="0">
                  <a:solidFill>
                    <a:prstClr val="black"/>
                  </a:solidFill>
                  <a:latin typeface="Times New Roman" panose="02020603050405020304" pitchFamily="18" charset="0"/>
                  <a:ea typeface="微软雅黑" panose="020B0503020204020204" pitchFamily="34" charset="-122"/>
                  <a:sym typeface="Times New Roman" panose="02020603050405020304" pitchFamily="18" charset="0"/>
                </a:rPr>
                <a:t>案例编辑模板</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8" name="white-page-with-folded-corner_19864">
              <a:extLst>
                <a:ext uri="{FF2B5EF4-FFF2-40B4-BE49-F238E27FC236}">
                  <a16:creationId xmlns:a16="http://schemas.microsoft.com/office/drawing/2014/main" id="{B99BA232-DB3A-42C9-9D5A-DEAEC9B5C8CD}"/>
                </a:ext>
              </a:extLst>
            </p:cNvPr>
            <p:cNvSpPr/>
            <p:nvPr/>
          </p:nvSpPr>
          <p:spPr>
            <a:xfrm>
              <a:off x="1853249" y="5438634"/>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101" name="组合 100">
            <a:extLst>
              <a:ext uri="{FF2B5EF4-FFF2-40B4-BE49-F238E27FC236}">
                <a16:creationId xmlns:a16="http://schemas.microsoft.com/office/drawing/2014/main" id="{FDDAA152-12DC-4B7F-8A2B-9488421481AA}"/>
              </a:ext>
            </a:extLst>
          </p:cNvPr>
          <p:cNvGrpSpPr/>
          <p:nvPr/>
        </p:nvGrpSpPr>
        <p:grpSpPr>
          <a:xfrm>
            <a:off x="182563" y="4560451"/>
            <a:ext cx="162034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02" name="燕尾形 4">
              <a:extLst>
                <a:ext uri="{FF2B5EF4-FFF2-40B4-BE49-F238E27FC236}">
                  <a16:creationId xmlns:a16="http://schemas.microsoft.com/office/drawing/2014/main" id="{5D70A30D-AAD8-4424-BBA7-150BF9D6AB0F}"/>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03" name="燕尾形 6">
              <a:extLst>
                <a:ext uri="{FF2B5EF4-FFF2-40B4-BE49-F238E27FC236}">
                  <a16:creationId xmlns:a16="http://schemas.microsoft.com/office/drawing/2014/main" id="{9CFC7A0B-30BF-4E38-8B3C-B98317D6D14D}"/>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故障时间</a:t>
              </a:r>
            </a:p>
          </p:txBody>
        </p:sp>
      </p:grpSp>
      <p:sp>
        <p:nvSpPr>
          <p:cNvPr id="104" name="矩形 103">
            <a:extLst>
              <a:ext uri="{FF2B5EF4-FFF2-40B4-BE49-F238E27FC236}">
                <a16:creationId xmlns:a16="http://schemas.microsoft.com/office/drawing/2014/main" id="{25A84F24-91C8-40DB-B009-DCAD35733920}"/>
              </a:ext>
            </a:extLst>
          </p:cNvPr>
          <p:cNvSpPr/>
          <p:nvPr/>
        </p:nvSpPr>
        <p:spPr>
          <a:xfrm>
            <a:off x="2560579" y="4615229"/>
            <a:ext cx="4580100" cy="400110"/>
          </a:xfrm>
          <a:prstGeom prst="rect">
            <a:avLst/>
          </a:prstGeom>
        </p:spPr>
        <p:txBody>
          <a:bodyPr wrap="none">
            <a:spAutoFit/>
          </a:bodyPr>
          <a:lstStyle/>
          <a:p>
            <a:r>
              <a:rPr lang="zh-CN" altLang="zh-CN" sz="2000" dirty="0">
                <a:latin typeface="+mj-ea"/>
                <a:ea typeface="+mj-ea"/>
              </a:rPr>
              <a:t>精确到日期，格式参照：</a:t>
            </a:r>
            <a:r>
              <a:rPr lang="en-US" altLang="zh-CN" sz="2000" dirty="0" err="1">
                <a:latin typeface="+mj-ea"/>
                <a:ea typeface="+mj-ea"/>
              </a:rPr>
              <a:t>yyyy</a:t>
            </a:r>
            <a:r>
              <a:rPr lang="en-US" altLang="zh-CN" sz="2000" dirty="0">
                <a:latin typeface="+mj-ea"/>
                <a:ea typeface="+mj-ea"/>
              </a:rPr>
              <a:t>-mm-dd</a:t>
            </a:r>
            <a:endParaRPr lang="zh-CN" altLang="en-US" sz="2000" dirty="0">
              <a:latin typeface="+mj-ea"/>
              <a:ea typeface="+mj-ea"/>
            </a:endParaRPr>
          </a:p>
        </p:txBody>
      </p:sp>
      <p:grpSp>
        <p:nvGrpSpPr>
          <p:cNvPr id="105" name="组合 104">
            <a:extLst>
              <a:ext uri="{FF2B5EF4-FFF2-40B4-BE49-F238E27FC236}">
                <a16:creationId xmlns:a16="http://schemas.microsoft.com/office/drawing/2014/main" id="{D50C1C6F-4163-4169-8B8F-7CC670E9C05F}"/>
              </a:ext>
            </a:extLst>
          </p:cNvPr>
          <p:cNvGrpSpPr/>
          <p:nvPr/>
        </p:nvGrpSpPr>
        <p:grpSpPr>
          <a:xfrm>
            <a:off x="182563" y="5299916"/>
            <a:ext cx="162034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06" name="燕尾形 4">
              <a:extLst>
                <a:ext uri="{FF2B5EF4-FFF2-40B4-BE49-F238E27FC236}">
                  <a16:creationId xmlns:a16="http://schemas.microsoft.com/office/drawing/2014/main" id="{B4F7C8AE-65BD-4435-AF8F-8BEE25DFA2AB}"/>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07" name="燕尾形 6">
              <a:extLst>
                <a:ext uri="{FF2B5EF4-FFF2-40B4-BE49-F238E27FC236}">
                  <a16:creationId xmlns:a16="http://schemas.microsoft.com/office/drawing/2014/main" id="{29490AD2-24FF-4FCC-8317-5C8A9387173D}"/>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故障部位</a:t>
              </a:r>
            </a:p>
          </p:txBody>
        </p:sp>
      </p:grpSp>
      <p:sp>
        <p:nvSpPr>
          <p:cNvPr id="108" name="矩形 107">
            <a:extLst>
              <a:ext uri="{FF2B5EF4-FFF2-40B4-BE49-F238E27FC236}">
                <a16:creationId xmlns:a16="http://schemas.microsoft.com/office/drawing/2014/main" id="{7221BFD1-5F18-439E-8401-9C936C3EFDE6}"/>
              </a:ext>
            </a:extLst>
          </p:cNvPr>
          <p:cNvSpPr/>
          <p:nvPr/>
        </p:nvSpPr>
        <p:spPr>
          <a:xfrm>
            <a:off x="2544098" y="5174803"/>
            <a:ext cx="4216949" cy="707886"/>
          </a:xfrm>
          <a:prstGeom prst="rect">
            <a:avLst/>
          </a:prstGeom>
        </p:spPr>
        <p:txBody>
          <a:bodyPr wrap="square">
            <a:spAutoFit/>
          </a:bodyPr>
          <a:lstStyle/>
          <a:p>
            <a:r>
              <a:rPr lang="zh-CN" altLang="zh-CN" sz="2000" dirty="0">
                <a:solidFill>
                  <a:prstClr val="black"/>
                </a:solidFill>
                <a:latin typeface="微软雅黑" panose="020B0503020204020204" pitchFamily="34" charset="-122"/>
                <a:ea typeface="微软雅黑" panose="020B0503020204020204" pitchFamily="34" charset="-122"/>
              </a:rPr>
              <a:t>故障部位：精确到故障系统的最小维修单元</a:t>
            </a:r>
            <a:endParaRPr lang="zh-CN" altLang="en-US" dirty="0"/>
          </a:p>
        </p:txBody>
      </p:sp>
      <p:grpSp>
        <p:nvGrpSpPr>
          <p:cNvPr id="109" name="组合 108">
            <a:extLst>
              <a:ext uri="{FF2B5EF4-FFF2-40B4-BE49-F238E27FC236}">
                <a16:creationId xmlns:a16="http://schemas.microsoft.com/office/drawing/2014/main" id="{6140D169-C338-480E-A619-59D157200C20}"/>
              </a:ext>
            </a:extLst>
          </p:cNvPr>
          <p:cNvGrpSpPr/>
          <p:nvPr/>
        </p:nvGrpSpPr>
        <p:grpSpPr>
          <a:xfrm>
            <a:off x="204362" y="6021699"/>
            <a:ext cx="1620341" cy="380048"/>
            <a:chOff x="4040748" y="225934"/>
            <a:chExt cx="4481391" cy="745309"/>
          </a:xfrm>
          <a:solidFill>
            <a:srgbClr val="25276D"/>
          </a:solidFill>
          <a:effectLst>
            <a:outerShdw blurRad="50800" dist="38100" dir="10800000" algn="r" rotWithShape="0">
              <a:prstClr val="black">
                <a:alpha val="40000"/>
              </a:prstClr>
            </a:outerShdw>
          </a:effectLst>
        </p:grpSpPr>
        <p:sp>
          <p:nvSpPr>
            <p:cNvPr id="110" name="燕尾形 4">
              <a:extLst>
                <a:ext uri="{FF2B5EF4-FFF2-40B4-BE49-F238E27FC236}">
                  <a16:creationId xmlns:a16="http://schemas.microsoft.com/office/drawing/2014/main" id="{EF498373-7F19-4AD9-BD26-A2F1BF727A94}"/>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111" name="燕尾形 6">
              <a:extLst>
                <a:ext uri="{FF2B5EF4-FFF2-40B4-BE49-F238E27FC236}">
                  <a16:creationId xmlns:a16="http://schemas.microsoft.com/office/drawing/2014/main" id="{74FB5F14-40D0-4797-99CD-EF16DDAB6233}"/>
                </a:ext>
              </a:extLst>
            </p:cNvPr>
            <p:cNvSpPr txBox="1"/>
            <p:nvPr/>
          </p:nvSpPr>
          <p:spPr>
            <a:xfrm>
              <a:off x="4492235" y="225934"/>
              <a:ext cx="3571052" cy="74530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12" name="矩形 111">
            <a:extLst>
              <a:ext uri="{FF2B5EF4-FFF2-40B4-BE49-F238E27FC236}">
                <a16:creationId xmlns:a16="http://schemas.microsoft.com/office/drawing/2014/main" id="{8D60F351-F2C9-45B0-8DE8-1B8F19C456E2}"/>
              </a:ext>
            </a:extLst>
          </p:cNvPr>
          <p:cNvSpPr/>
          <p:nvPr/>
        </p:nvSpPr>
        <p:spPr>
          <a:xfrm>
            <a:off x="2560579" y="6049726"/>
            <a:ext cx="4216949" cy="400110"/>
          </a:xfrm>
          <a:prstGeom prst="rect">
            <a:avLst/>
          </a:prstGeom>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详见报告</a:t>
            </a:r>
            <a:endParaRPr lang="zh-CN" altLang="en-US" dirty="0"/>
          </a:p>
        </p:txBody>
      </p:sp>
      <p:sp>
        <p:nvSpPr>
          <p:cNvPr id="115" name="矩形 114">
            <a:extLst>
              <a:ext uri="{FF2B5EF4-FFF2-40B4-BE49-F238E27FC236}">
                <a16:creationId xmlns:a16="http://schemas.microsoft.com/office/drawing/2014/main" id="{CF56AB8C-FFDA-4FC2-B8F2-E6D6A1062A14}"/>
              </a:ext>
            </a:extLst>
          </p:cNvPr>
          <p:cNvSpPr/>
          <p:nvPr/>
        </p:nvSpPr>
        <p:spPr>
          <a:xfrm>
            <a:off x="109538" y="618610"/>
            <a:ext cx="7448883" cy="584023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7" name="箭头: 直角上 116">
            <a:extLst>
              <a:ext uri="{FF2B5EF4-FFF2-40B4-BE49-F238E27FC236}">
                <a16:creationId xmlns:a16="http://schemas.microsoft.com/office/drawing/2014/main" id="{718FAD9F-9BB5-4DD9-BF6C-A2A855A65D25}"/>
              </a:ext>
            </a:extLst>
          </p:cNvPr>
          <p:cNvSpPr/>
          <p:nvPr/>
        </p:nvSpPr>
        <p:spPr>
          <a:xfrm rot="10800000" flipH="1">
            <a:off x="7877556" y="1326162"/>
            <a:ext cx="694944" cy="88626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16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附件三</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知识管理案例</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1628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F3</a:t>
            </a:r>
            <a:r>
              <a:rPr lang="zh-CN" altLang="en-US" dirty="0"/>
              <a:t>、知识管理案例</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204362" y="6813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sp>
        <p:nvSpPr>
          <p:cNvPr id="30" name="TextBox 13">
            <a:extLst>
              <a:ext uri="{FF2B5EF4-FFF2-40B4-BE49-F238E27FC236}">
                <a16:creationId xmlns:a16="http://schemas.microsoft.com/office/drawing/2014/main" id="{5941A838-D0EC-44D2-9B00-B2B2A985D8F8}"/>
              </a:ext>
            </a:extLst>
          </p:cNvPr>
          <p:cNvSpPr txBox="1"/>
          <p:nvPr/>
        </p:nvSpPr>
        <p:spPr>
          <a:xfrm>
            <a:off x="257072" y="718250"/>
            <a:ext cx="4800703"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产生式规则的故障诊断专家系统应用案例</a:t>
            </a:r>
          </a:p>
        </p:txBody>
      </p:sp>
      <p:graphicFrame>
        <p:nvGraphicFramePr>
          <p:cNvPr id="3" name="表格 2">
            <a:extLst>
              <a:ext uri="{FF2B5EF4-FFF2-40B4-BE49-F238E27FC236}">
                <a16:creationId xmlns:a16="http://schemas.microsoft.com/office/drawing/2014/main" id="{810F1652-175A-47AD-8062-C148E181E251}"/>
              </a:ext>
            </a:extLst>
          </p:cNvPr>
          <p:cNvGraphicFramePr>
            <a:graphicFrameLocks noGrp="1"/>
          </p:cNvGraphicFramePr>
          <p:nvPr>
            <p:extLst/>
          </p:nvPr>
        </p:nvGraphicFramePr>
        <p:xfrm>
          <a:off x="217296" y="1515130"/>
          <a:ext cx="4822800" cy="2558860"/>
        </p:xfrm>
        <a:graphic>
          <a:graphicData uri="http://schemas.openxmlformats.org/drawingml/2006/table">
            <a:tbl>
              <a:tblPr firstRow="1" firstCol="1" bandRow="1">
                <a:tableStyleId>{5C22544A-7EE6-4342-B048-85BDC9FD1C3A}</a:tableStyleId>
              </a:tblPr>
              <a:tblGrid>
                <a:gridCol w="990600">
                  <a:extLst>
                    <a:ext uri="{9D8B030D-6E8A-4147-A177-3AD203B41FA5}">
                      <a16:colId xmlns:a16="http://schemas.microsoft.com/office/drawing/2014/main" val="1901262946"/>
                    </a:ext>
                  </a:extLst>
                </a:gridCol>
                <a:gridCol w="765714">
                  <a:extLst>
                    <a:ext uri="{9D8B030D-6E8A-4147-A177-3AD203B41FA5}">
                      <a16:colId xmlns:a16="http://schemas.microsoft.com/office/drawing/2014/main" val="2691267618"/>
                    </a:ext>
                  </a:extLst>
                </a:gridCol>
                <a:gridCol w="962025">
                  <a:extLst>
                    <a:ext uri="{9D8B030D-6E8A-4147-A177-3AD203B41FA5}">
                      <a16:colId xmlns:a16="http://schemas.microsoft.com/office/drawing/2014/main" val="3020893549"/>
                    </a:ext>
                  </a:extLst>
                </a:gridCol>
                <a:gridCol w="2104461">
                  <a:extLst>
                    <a:ext uri="{9D8B030D-6E8A-4147-A177-3AD203B41FA5}">
                      <a16:colId xmlns:a16="http://schemas.microsoft.com/office/drawing/2014/main" val="1845721241"/>
                    </a:ext>
                  </a:extLst>
                </a:gridCol>
              </a:tblGrid>
              <a:tr h="0">
                <a:tc gridSpan="3">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编码组合</a:t>
                      </a: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rowSpan="2">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故障类型</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728973"/>
                  </a:ext>
                </a:extLst>
              </a:tr>
              <a:tr h="0">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en-US" sz="1400" b="1" baseline="-250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lang="zh-CN" sz="1400" b="1"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extLst>
                  <a:ext uri="{0D108BD9-81ED-4DB2-BD59-A6C34878D82A}">
                    <a16:rowId xmlns:a16="http://schemas.microsoft.com/office/drawing/2014/main" val="2047757522"/>
                  </a:ext>
                </a:extLst>
              </a:tr>
              <a:tr h="0">
                <a:tc rowSpan="5">
                  <a:txBody>
                    <a:bodyPr/>
                    <a:lstStyle/>
                    <a:p>
                      <a:pPr algn="ctr">
                        <a:lnSpc>
                          <a:spcPts val="2000"/>
                        </a:lnSpc>
                        <a:spcAft>
                          <a:spcPts val="0"/>
                        </a:spcAft>
                        <a:tabLst>
                          <a:tab pos="2700655" algn="ctr"/>
                          <a:tab pos="5400040" algn="r"/>
                        </a:tabLst>
                      </a:pPr>
                      <a:r>
                        <a:rPr lang="en-US"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低温过热（低于</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8720827"/>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低温过热（</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150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~300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108296"/>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中温过热（</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300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~700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41585"/>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高温过热（</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300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~700</a:t>
                      </a: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000149"/>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局部放电</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7620657"/>
                  </a:ext>
                </a:extLst>
              </a:tr>
              <a:tr h="0">
                <a:tc rowSpan="2">
                  <a:txBody>
                    <a:bodyPr/>
                    <a:lstStyle/>
                    <a:p>
                      <a:pPr algn="ctr">
                        <a:lnSpc>
                          <a:spcPts val="2000"/>
                        </a:lnSpc>
                        <a:spcAft>
                          <a:spcPts val="0"/>
                        </a:spcAft>
                        <a:tabLst>
                          <a:tab pos="2700655" algn="ctr"/>
                          <a:tab pos="5400040" algn="r"/>
                        </a:tabLst>
                      </a:pPr>
                      <a:r>
                        <a:rPr lang="en-US"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低能放电</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2127701"/>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低能放电兼过热热</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9986080"/>
                  </a:ext>
                </a:extLst>
              </a:tr>
              <a:tr h="0">
                <a:tc rowSpan="2">
                  <a:txBody>
                    <a:bodyPr/>
                    <a:lstStyle/>
                    <a:p>
                      <a:pPr algn="ctr">
                        <a:lnSpc>
                          <a:spcPts val="2000"/>
                        </a:lnSpc>
                        <a:spcAft>
                          <a:spcPts val="0"/>
                        </a:spcAft>
                        <a:tabLst>
                          <a:tab pos="2700655" algn="ctr"/>
                          <a:tab pos="5400040" algn="r"/>
                        </a:tabLst>
                      </a:pPr>
                      <a:r>
                        <a:rPr lang="en-US"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b="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电弧放电</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678187"/>
                  </a:ext>
                </a:extLst>
              </a:tr>
              <a:tr h="0">
                <a:tc vMerge="1">
                  <a:txBody>
                    <a:bodyPr/>
                    <a:lstStyle/>
                    <a:p>
                      <a:endParaRPr lang="zh-CN" altLang="en-US"/>
                    </a:p>
                  </a:txBody>
                  <a:tcPr/>
                </a:tc>
                <a:tc>
                  <a:txBody>
                    <a:bodyPr/>
                    <a:lstStyle/>
                    <a:p>
                      <a:pPr algn="ctr">
                        <a:lnSpc>
                          <a:spcPts val="2000"/>
                        </a:lnSpc>
                        <a:spcAft>
                          <a:spcPts val="0"/>
                        </a:spcAft>
                        <a:tabLst>
                          <a:tab pos="2700655" algn="ctr"/>
                          <a:tab pos="5400040" algn="r"/>
                        </a:tabLst>
                      </a:pPr>
                      <a:r>
                        <a:rPr lang="en-US"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电弧放电兼过热热</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7334104"/>
                  </a:ext>
                </a:extLst>
              </a:tr>
            </a:tbl>
          </a:graphicData>
        </a:graphic>
      </p:graphicFrame>
      <p:sp>
        <p:nvSpPr>
          <p:cNvPr id="7" name="矩形 6">
            <a:extLst>
              <a:ext uri="{FF2B5EF4-FFF2-40B4-BE49-F238E27FC236}">
                <a16:creationId xmlns:a16="http://schemas.microsoft.com/office/drawing/2014/main" id="{115B510E-FA66-45FF-8002-54D7970CF1E0}"/>
              </a:ext>
            </a:extLst>
          </p:cNvPr>
          <p:cNvSpPr/>
          <p:nvPr/>
        </p:nvSpPr>
        <p:spPr>
          <a:xfrm>
            <a:off x="5188239" y="1511243"/>
            <a:ext cx="3718567" cy="1356205"/>
          </a:xfrm>
          <a:prstGeom prst="rect">
            <a:avLst/>
          </a:prstGeom>
        </p:spPr>
        <p:txBody>
          <a:bodyPr wrap="square">
            <a:spAutoFit/>
          </a:bodyPr>
          <a:lstStyle/>
          <a:p>
            <a:pPr algn="just">
              <a:lnSpc>
                <a:spcPts val="2000"/>
              </a:lnSpc>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①</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规则前提：</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000"/>
              </a:lnSpc>
              <a:spcAft>
                <a:spcPts val="0"/>
              </a:spcAft>
            </a:pPr>
            <a:r>
              <a:rPr lang="zh-CN"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气体比值</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000"/>
              </a:lnSpc>
              <a:spcAft>
                <a:spcPts val="0"/>
              </a:spcAft>
            </a:pP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规则结论：</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局部放电</a:t>
            </a:r>
          </a:p>
        </p:txBody>
      </p:sp>
      <p:sp>
        <p:nvSpPr>
          <p:cNvPr id="8" name="矩形 7">
            <a:extLst>
              <a:ext uri="{FF2B5EF4-FFF2-40B4-BE49-F238E27FC236}">
                <a16:creationId xmlns:a16="http://schemas.microsoft.com/office/drawing/2014/main" id="{0843C70B-E305-4DB5-9DC7-57021F094666}"/>
              </a:ext>
            </a:extLst>
          </p:cNvPr>
          <p:cNvSpPr/>
          <p:nvPr/>
        </p:nvSpPr>
        <p:spPr>
          <a:xfrm>
            <a:off x="5188239" y="2794560"/>
            <a:ext cx="3886303" cy="1356205"/>
          </a:xfrm>
          <a:prstGeom prst="rect">
            <a:avLst/>
          </a:prstGeom>
        </p:spPr>
        <p:txBody>
          <a:bodyPr wrap="square">
            <a:spAutoFit/>
          </a:bodyPr>
          <a:lstStyle/>
          <a:p>
            <a:pPr algn="just">
              <a:lnSpc>
                <a:spcPts val="2000"/>
              </a:lnSpc>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②</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规则前提：</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000"/>
              </a:lnSpc>
              <a:spcAft>
                <a:spcPts val="0"/>
              </a:spcAft>
            </a:pPr>
            <a:r>
              <a:rPr lang="zh-CN"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气体比值</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000"/>
              </a:lnSpc>
              <a:spcAft>
                <a:spcPts val="0"/>
              </a:spcAft>
            </a:pP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规则结论：</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低能放电</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CC93166A-0650-4662-8750-F72C18E3CEAC}"/>
              </a:ext>
            </a:extLst>
          </p:cNvPr>
          <p:cNvSpPr/>
          <p:nvPr/>
        </p:nvSpPr>
        <p:spPr>
          <a:xfrm>
            <a:off x="159082" y="1187122"/>
            <a:ext cx="4987722" cy="295625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a:extLst>
              <a:ext uri="{FF2B5EF4-FFF2-40B4-BE49-F238E27FC236}">
                <a16:creationId xmlns:a16="http://schemas.microsoft.com/office/drawing/2014/main" id="{5E796047-0B6D-4128-93DF-8F47B871BA69}"/>
              </a:ext>
            </a:extLst>
          </p:cNvPr>
          <p:cNvSpPr txBox="1"/>
          <p:nvPr/>
        </p:nvSpPr>
        <p:spPr>
          <a:xfrm>
            <a:off x="232438" y="1187121"/>
            <a:ext cx="920087"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源知识</a:t>
            </a:r>
            <a:endParaRPr lang="en-US" altLang="zh-CN" b="0" dirty="0"/>
          </a:p>
        </p:txBody>
      </p:sp>
      <p:sp>
        <p:nvSpPr>
          <p:cNvPr id="14" name="矩形 13">
            <a:extLst>
              <a:ext uri="{FF2B5EF4-FFF2-40B4-BE49-F238E27FC236}">
                <a16:creationId xmlns:a16="http://schemas.microsoft.com/office/drawing/2014/main" id="{30B3913B-2BBB-4E87-82EB-39AD7AC1392F}"/>
              </a:ext>
            </a:extLst>
          </p:cNvPr>
          <p:cNvSpPr/>
          <p:nvPr/>
        </p:nvSpPr>
        <p:spPr>
          <a:xfrm>
            <a:off x="5188239" y="1187122"/>
            <a:ext cx="3803432" cy="295625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 name="文本框 14">
            <a:extLst>
              <a:ext uri="{FF2B5EF4-FFF2-40B4-BE49-F238E27FC236}">
                <a16:creationId xmlns:a16="http://schemas.microsoft.com/office/drawing/2014/main" id="{63FBC6AA-89A3-408D-A56B-1B7AA6658977}"/>
              </a:ext>
            </a:extLst>
          </p:cNvPr>
          <p:cNvSpPr txBox="1"/>
          <p:nvPr/>
        </p:nvSpPr>
        <p:spPr>
          <a:xfrm>
            <a:off x="5188239" y="1187121"/>
            <a:ext cx="1115103"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知识抽取</a:t>
            </a:r>
            <a:endParaRPr lang="en-US" altLang="zh-CN" dirty="0"/>
          </a:p>
        </p:txBody>
      </p:sp>
      <p:sp>
        <p:nvSpPr>
          <p:cNvPr id="20" name="矩形 19">
            <a:extLst>
              <a:ext uri="{FF2B5EF4-FFF2-40B4-BE49-F238E27FC236}">
                <a16:creationId xmlns:a16="http://schemas.microsoft.com/office/drawing/2014/main" id="{B28B092D-3829-494F-B74F-E93FA4F2B23A}"/>
              </a:ext>
            </a:extLst>
          </p:cNvPr>
          <p:cNvSpPr/>
          <p:nvPr/>
        </p:nvSpPr>
        <p:spPr>
          <a:xfrm>
            <a:off x="159081" y="4199924"/>
            <a:ext cx="8832589" cy="234375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1" name="矩形 20">
            <a:extLst>
              <a:ext uri="{FF2B5EF4-FFF2-40B4-BE49-F238E27FC236}">
                <a16:creationId xmlns:a16="http://schemas.microsoft.com/office/drawing/2014/main" id="{E1674DA2-3A1E-48F7-BF68-8473CF6C1FD1}"/>
              </a:ext>
            </a:extLst>
          </p:cNvPr>
          <p:cNvSpPr/>
          <p:nvPr/>
        </p:nvSpPr>
        <p:spPr>
          <a:xfrm>
            <a:off x="217296" y="4467709"/>
            <a:ext cx="4240404" cy="2144177"/>
          </a:xfrm>
          <a:prstGeom prst="rect">
            <a:avLst/>
          </a:prstGeom>
        </p:spPr>
        <p:txBody>
          <a:bodyPr wrap="square">
            <a:spAutoFit/>
          </a:bodyPr>
          <a:lstStyle/>
          <a:p>
            <a:pPr algn="just">
              <a:lnSpc>
                <a:spcPts val="2000"/>
              </a:lnSpc>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①局部放电</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的产生式规则为：</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IF</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and  B</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and  C</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THEN</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故障类型为</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p>
          <a:p>
            <a:pPr algn="just">
              <a:lnSpc>
                <a:spcPts val="2000"/>
              </a:lnSpc>
              <a:spcAft>
                <a:spcPts val="0"/>
              </a:spcAft>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②低能放电</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的产生式规则为：</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IF</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  and  B</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and  C</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THEN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故障类型为</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IF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  and  B</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  and  C</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a:p>
            <a:pPr algn="just">
              <a:lnSpc>
                <a:spcPts val="2000"/>
              </a:lnSpc>
              <a:spcAft>
                <a:spcPts val="0"/>
              </a:spcAft>
            </a:pP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THEN</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故障类型为</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p>
        </p:txBody>
      </p:sp>
      <p:sp>
        <p:nvSpPr>
          <p:cNvPr id="23" name="文本框 22">
            <a:extLst>
              <a:ext uri="{FF2B5EF4-FFF2-40B4-BE49-F238E27FC236}">
                <a16:creationId xmlns:a16="http://schemas.microsoft.com/office/drawing/2014/main" id="{D0BF63DB-CEF5-4CD4-854A-8CFF00DD8E0A}"/>
              </a:ext>
            </a:extLst>
          </p:cNvPr>
          <p:cNvSpPr txBox="1"/>
          <p:nvPr/>
        </p:nvSpPr>
        <p:spPr>
          <a:xfrm>
            <a:off x="259304" y="4176159"/>
            <a:ext cx="1386508"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知识规则化</a:t>
            </a:r>
            <a:endParaRPr lang="en-US" altLang="zh-CN" dirty="0"/>
          </a:p>
        </p:txBody>
      </p:sp>
      <p:sp>
        <p:nvSpPr>
          <p:cNvPr id="24" name="矩形 23">
            <a:extLst>
              <a:ext uri="{FF2B5EF4-FFF2-40B4-BE49-F238E27FC236}">
                <a16:creationId xmlns:a16="http://schemas.microsoft.com/office/drawing/2014/main" id="{944A94CC-BCCE-41D4-8A20-E81B4C8E0D1E}"/>
              </a:ext>
            </a:extLst>
          </p:cNvPr>
          <p:cNvSpPr/>
          <p:nvPr/>
        </p:nvSpPr>
        <p:spPr>
          <a:xfrm>
            <a:off x="4400655" y="5641296"/>
            <a:ext cx="4572000" cy="830997"/>
          </a:xfrm>
          <a:prstGeom prst="rect">
            <a:avLst/>
          </a:prstGeom>
        </p:spPr>
        <p:txBody>
          <a:bodyPr>
            <a:spAutoFit/>
          </a:bodyPr>
          <a:lstStyle/>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比值</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600" b="1" baseline="-250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的编码分为用</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来表示，</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故障“局部放电”和“低能放电”</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分别用</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表示。</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6" name="图片 25">
            <a:extLst>
              <a:ext uri="{FF2B5EF4-FFF2-40B4-BE49-F238E27FC236}">
                <a16:creationId xmlns:a16="http://schemas.microsoft.com/office/drawing/2014/main" id="{F2B71670-19F5-4596-9A20-324E49D5A83E}"/>
              </a:ext>
            </a:extLst>
          </p:cNvPr>
          <p:cNvPicPr/>
          <p:nvPr/>
        </p:nvPicPr>
        <p:blipFill rotWithShape="1">
          <a:blip r:embed="rId3"/>
          <a:srcRect l="6703" t="7853" r="5457" b="8959"/>
          <a:stretch/>
        </p:blipFill>
        <p:spPr bwMode="auto">
          <a:xfrm>
            <a:off x="4839087" y="4266306"/>
            <a:ext cx="3695136" cy="13749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569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2069561" y="2590520"/>
            <a:ext cx="5032148"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前言与研究思路</a:t>
            </a:r>
          </a:p>
        </p:txBody>
      </p:sp>
    </p:spTree>
    <p:extLst>
      <p:ext uri="{BB962C8B-B14F-4D97-AF65-F5344CB8AC3E}">
        <p14:creationId xmlns:p14="http://schemas.microsoft.com/office/powerpoint/2010/main" val="321162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F3</a:t>
            </a:r>
            <a:r>
              <a:rPr lang="zh-CN" altLang="en-US" dirty="0"/>
              <a:t>、知识管理案例</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204362" y="6813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sp>
        <p:nvSpPr>
          <p:cNvPr id="30" name="TextBox 13">
            <a:extLst>
              <a:ext uri="{FF2B5EF4-FFF2-40B4-BE49-F238E27FC236}">
                <a16:creationId xmlns:a16="http://schemas.microsoft.com/office/drawing/2014/main" id="{5941A838-D0EC-44D2-9B00-B2B2A985D8F8}"/>
              </a:ext>
            </a:extLst>
          </p:cNvPr>
          <p:cNvSpPr txBox="1"/>
          <p:nvPr/>
        </p:nvSpPr>
        <p:spPr>
          <a:xfrm>
            <a:off x="257073" y="718250"/>
            <a:ext cx="4314928"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的故障诊断专家系统应用案例</a:t>
            </a:r>
          </a:p>
        </p:txBody>
      </p:sp>
      <p:pic>
        <p:nvPicPr>
          <p:cNvPr id="2" name="图片 1">
            <a:extLst>
              <a:ext uri="{FF2B5EF4-FFF2-40B4-BE49-F238E27FC236}">
                <a16:creationId xmlns:a16="http://schemas.microsoft.com/office/drawing/2014/main" id="{2BA69C53-3AD3-46EE-A4AB-5EACD47F445F}"/>
              </a:ext>
            </a:extLst>
          </p:cNvPr>
          <p:cNvPicPr>
            <a:picLocks noChangeAspect="1"/>
          </p:cNvPicPr>
          <p:nvPr/>
        </p:nvPicPr>
        <p:blipFill>
          <a:blip r:embed="rId3"/>
          <a:stretch>
            <a:fillRect/>
          </a:stretch>
        </p:blipFill>
        <p:spPr>
          <a:xfrm>
            <a:off x="204362" y="1519103"/>
            <a:ext cx="3783881" cy="2953981"/>
          </a:xfrm>
          <a:prstGeom prst="rect">
            <a:avLst/>
          </a:prstGeom>
        </p:spPr>
      </p:pic>
      <p:sp>
        <p:nvSpPr>
          <p:cNvPr id="7" name="矩形 6">
            <a:extLst>
              <a:ext uri="{FF2B5EF4-FFF2-40B4-BE49-F238E27FC236}">
                <a16:creationId xmlns:a16="http://schemas.microsoft.com/office/drawing/2014/main" id="{56D52900-12C6-421E-95F2-127F484E3CE9}"/>
              </a:ext>
            </a:extLst>
          </p:cNvPr>
          <p:cNvSpPr/>
          <p:nvPr/>
        </p:nvSpPr>
        <p:spPr>
          <a:xfrm>
            <a:off x="4156278" y="1185709"/>
            <a:ext cx="4853764" cy="204978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 name="文本框 7">
            <a:extLst>
              <a:ext uri="{FF2B5EF4-FFF2-40B4-BE49-F238E27FC236}">
                <a16:creationId xmlns:a16="http://schemas.microsoft.com/office/drawing/2014/main" id="{70B71F65-8DB4-4A37-BD02-BC15833A90D9}"/>
              </a:ext>
            </a:extLst>
          </p:cNvPr>
          <p:cNvSpPr txBox="1"/>
          <p:nvPr/>
        </p:nvSpPr>
        <p:spPr>
          <a:xfrm>
            <a:off x="4153434" y="1185709"/>
            <a:ext cx="920087"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源知识</a:t>
            </a:r>
            <a:endParaRPr lang="en-US" altLang="zh-CN" b="0" dirty="0"/>
          </a:p>
        </p:txBody>
      </p:sp>
      <p:sp>
        <p:nvSpPr>
          <p:cNvPr id="9" name="矩形 8">
            <a:extLst>
              <a:ext uri="{FF2B5EF4-FFF2-40B4-BE49-F238E27FC236}">
                <a16:creationId xmlns:a16="http://schemas.microsoft.com/office/drawing/2014/main" id="{AB958743-1F44-4D6D-B9FB-D6BB375670F6}"/>
              </a:ext>
            </a:extLst>
          </p:cNvPr>
          <p:cNvSpPr/>
          <p:nvPr/>
        </p:nvSpPr>
        <p:spPr>
          <a:xfrm>
            <a:off x="133958" y="1211336"/>
            <a:ext cx="3942742" cy="329716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 name="文本框 10">
            <a:extLst>
              <a:ext uri="{FF2B5EF4-FFF2-40B4-BE49-F238E27FC236}">
                <a16:creationId xmlns:a16="http://schemas.microsoft.com/office/drawing/2014/main" id="{0FDA0EE0-236A-4E78-B57D-08907BC52BBE}"/>
              </a:ext>
            </a:extLst>
          </p:cNvPr>
          <p:cNvSpPr txBox="1"/>
          <p:nvPr/>
        </p:nvSpPr>
        <p:spPr>
          <a:xfrm>
            <a:off x="137188" y="1181537"/>
            <a:ext cx="1139162"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总体框架</a:t>
            </a:r>
            <a:endParaRPr lang="en-US" altLang="zh-CN" b="0" dirty="0"/>
          </a:p>
        </p:txBody>
      </p:sp>
      <p:pic>
        <p:nvPicPr>
          <p:cNvPr id="12" name="图片 11">
            <a:extLst>
              <a:ext uri="{FF2B5EF4-FFF2-40B4-BE49-F238E27FC236}">
                <a16:creationId xmlns:a16="http://schemas.microsoft.com/office/drawing/2014/main" id="{708DBC63-FD5A-4FDC-AB46-8E7BE3EB3BC6}"/>
              </a:ext>
            </a:extLst>
          </p:cNvPr>
          <p:cNvPicPr>
            <a:picLocks noChangeAspect="1"/>
          </p:cNvPicPr>
          <p:nvPr/>
        </p:nvPicPr>
        <p:blipFill>
          <a:blip r:embed="rId4"/>
          <a:stretch>
            <a:fillRect/>
          </a:stretch>
        </p:blipFill>
        <p:spPr>
          <a:xfrm>
            <a:off x="4195763" y="1928861"/>
            <a:ext cx="4522145" cy="1306631"/>
          </a:xfrm>
          <a:prstGeom prst="rect">
            <a:avLst/>
          </a:prstGeom>
        </p:spPr>
      </p:pic>
      <p:sp>
        <p:nvSpPr>
          <p:cNvPr id="13" name="文本框 12">
            <a:extLst>
              <a:ext uri="{FF2B5EF4-FFF2-40B4-BE49-F238E27FC236}">
                <a16:creationId xmlns:a16="http://schemas.microsoft.com/office/drawing/2014/main" id="{FB25AE9B-23F0-4C91-94F8-BF97D045B02D}"/>
              </a:ext>
            </a:extLst>
          </p:cNvPr>
          <p:cNvSpPr txBox="1"/>
          <p:nvPr/>
        </p:nvSpPr>
        <p:spPr>
          <a:xfrm>
            <a:off x="4324313" y="1519103"/>
            <a:ext cx="4517694" cy="369332"/>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indent="-285750">
              <a:spcBef>
                <a:spcPts val="600"/>
              </a:spcBef>
              <a:buFont typeface="Arial" panose="020B0604020202020204" pitchFamily="34" charset="0"/>
              <a:buChar char="•"/>
            </a:pPr>
            <a:r>
              <a:rPr lang="zh-CN" altLang="en-US" dirty="0">
                <a:solidFill>
                  <a:srgbClr val="C00000"/>
                </a:solidFill>
              </a:rPr>
              <a:t>飞机电源系统故障手册文档</a:t>
            </a:r>
            <a:endParaRPr lang="en-US" altLang="zh-CN" dirty="0">
              <a:solidFill>
                <a:srgbClr val="C00000"/>
              </a:solidFill>
            </a:endParaRPr>
          </a:p>
        </p:txBody>
      </p:sp>
      <p:sp>
        <p:nvSpPr>
          <p:cNvPr id="15" name="矩形 14">
            <a:extLst>
              <a:ext uri="{FF2B5EF4-FFF2-40B4-BE49-F238E27FC236}">
                <a16:creationId xmlns:a16="http://schemas.microsoft.com/office/drawing/2014/main" id="{FA439FA2-5766-4B0B-8574-4877C236C327}"/>
              </a:ext>
            </a:extLst>
          </p:cNvPr>
          <p:cNvSpPr/>
          <p:nvPr/>
        </p:nvSpPr>
        <p:spPr>
          <a:xfrm>
            <a:off x="4156278" y="3302842"/>
            <a:ext cx="4853764" cy="120565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 name="文本框 15">
            <a:extLst>
              <a:ext uri="{FF2B5EF4-FFF2-40B4-BE49-F238E27FC236}">
                <a16:creationId xmlns:a16="http://schemas.microsoft.com/office/drawing/2014/main" id="{3F4FDF37-5A9B-4431-B069-A284D8A071CE}"/>
              </a:ext>
            </a:extLst>
          </p:cNvPr>
          <p:cNvSpPr txBox="1"/>
          <p:nvPr/>
        </p:nvSpPr>
        <p:spPr>
          <a:xfrm>
            <a:off x="4151796" y="3275836"/>
            <a:ext cx="1163153"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实体抽取</a:t>
            </a:r>
            <a:endParaRPr lang="en-US" altLang="zh-CN" b="0" dirty="0"/>
          </a:p>
        </p:txBody>
      </p:sp>
      <p:sp>
        <p:nvSpPr>
          <p:cNvPr id="20" name="矩形 19">
            <a:extLst>
              <a:ext uri="{FF2B5EF4-FFF2-40B4-BE49-F238E27FC236}">
                <a16:creationId xmlns:a16="http://schemas.microsoft.com/office/drawing/2014/main" id="{851E1ACA-6F17-4024-99F2-DEE770638BBE}"/>
              </a:ext>
            </a:extLst>
          </p:cNvPr>
          <p:cNvSpPr/>
          <p:nvPr/>
        </p:nvSpPr>
        <p:spPr>
          <a:xfrm>
            <a:off x="133958" y="4575849"/>
            <a:ext cx="3942742" cy="192972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21" name="图片 20">
            <a:extLst>
              <a:ext uri="{FF2B5EF4-FFF2-40B4-BE49-F238E27FC236}">
                <a16:creationId xmlns:a16="http://schemas.microsoft.com/office/drawing/2014/main" id="{23390E56-C714-4C1D-B3D5-F88F5C1078E7}"/>
              </a:ext>
            </a:extLst>
          </p:cNvPr>
          <p:cNvPicPr>
            <a:picLocks noChangeAspect="1"/>
          </p:cNvPicPr>
          <p:nvPr/>
        </p:nvPicPr>
        <p:blipFill rotWithShape="1">
          <a:blip r:embed="rId5"/>
          <a:srcRect t="-1" b="60448"/>
          <a:stretch/>
        </p:blipFill>
        <p:spPr>
          <a:xfrm>
            <a:off x="5253152" y="3326904"/>
            <a:ext cx="2823025" cy="1146180"/>
          </a:xfrm>
          <a:prstGeom prst="rect">
            <a:avLst/>
          </a:prstGeom>
        </p:spPr>
      </p:pic>
      <p:sp>
        <p:nvSpPr>
          <p:cNvPr id="22" name="文本框 21">
            <a:extLst>
              <a:ext uri="{FF2B5EF4-FFF2-40B4-BE49-F238E27FC236}">
                <a16:creationId xmlns:a16="http://schemas.microsoft.com/office/drawing/2014/main" id="{657ECDFC-8A17-4E84-A6D7-2ED30072975F}"/>
              </a:ext>
            </a:extLst>
          </p:cNvPr>
          <p:cNvSpPr txBox="1"/>
          <p:nvPr/>
        </p:nvSpPr>
        <p:spPr>
          <a:xfrm>
            <a:off x="204362" y="4536077"/>
            <a:ext cx="1163153"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关系标注</a:t>
            </a:r>
            <a:endParaRPr lang="en-US" altLang="zh-CN" b="0" dirty="0"/>
          </a:p>
        </p:txBody>
      </p:sp>
      <p:pic>
        <p:nvPicPr>
          <p:cNvPr id="23" name="图片 22">
            <a:extLst>
              <a:ext uri="{FF2B5EF4-FFF2-40B4-BE49-F238E27FC236}">
                <a16:creationId xmlns:a16="http://schemas.microsoft.com/office/drawing/2014/main" id="{87B188F9-70FB-4D6D-B562-1808470E1B2D}"/>
              </a:ext>
            </a:extLst>
          </p:cNvPr>
          <p:cNvPicPr>
            <a:picLocks noChangeAspect="1"/>
          </p:cNvPicPr>
          <p:nvPr/>
        </p:nvPicPr>
        <p:blipFill>
          <a:blip r:embed="rId6"/>
          <a:stretch>
            <a:fillRect/>
          </a:stretch>
        </p:blipFill>
        <p:spPr>
          <a:xfrm>
            <a:off x="257072" y="4893626"/>
            <a:ext cx="3610077" cy="1572565"/>
          </a:xfrm>
          <a:prstGeom prst="rect">
            <a:avLst/>
          </a:prstGeom>
        </p:spPr>
      </p:pic>
      <p:sp>
        <p:nvSpPr>
          <p:cNvPr id="24" name="矩形 23">
            <a:extLst>
              <a:ext uri="{FF2B5EF4-FFF2-40B4-BE49-F238E27FC236}">
                <a16:creationId xmlns:a16="http://schemas.microsoft.com/office/drawing/2014/main" id="{5CA9F2EA-2ED5-48F5-A23A-1675D8868982}"/>
              </a:ext>
            </a:extLst>
          </p:cNvPr>
          <p:cNvSpPr/>
          <p:nvPr/>
        </p:nvSpPr>
        <p:spPr>
          <a:xfrm>
            <a:off x="4156278" y="4575849"/>
            <a:ext cx="4853764" cy="192972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文本框 24">
            <a:extLst>
              <a:ext uri="{FF2B5EF4-FFF2-40B4-BE49-F238E27FC236}">
                <a16:creationId xmlns:a16="http://schemas.microsoft.com/office/drawing/2014/main" id="{93E1C5EF-3C05-489E-B841-37719FDBBCC9}"/>
              </a:ext>
            </a:extLst>
          </p:cNvPr>
          <p:cNvSpPr txBox="1"/>
          <p:nvPr/>
        </p:nvSpPr>
        <p:spPr>
          <a:xfrm>
            <a:off x="4195763" y="4540433"/>
            <a:ext cx="1566862"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知识图谱构建</a:t>
            </a:r>
            <a:endParaRPr lang="en-US" altLang="zh-CN" dirty="0"/>
          </a:p>
        </p:txBody>
      </p:sp>
      <p:pic>
        <p:nvPicPr>
          <p:cNvPr id="26" name="图片 25">
            <a:extLst>
              <a:ext uri="{FF2B5EF4-FFF2-40B4-BE49-F238E27FC236}">
                <a16:creationId xmlns:a16="http://schemas.microsoft.com/office/drawing/2014/main" id="{B4DDE3A4-A46F-43D8-91DB-232773782CC6}"/>
              </a:ext>
            </a:extLst>
          </p:cNvPr>
          <p:cNvPicPr>
            <a:picLocks noChangeAspect="1"/>
          </p:cNvPicPr>
          <p:nvPr/>
        </p:nvPicPr>
        <p:blipFill>
          <a:blip r:embed="rId7"/>
          <a:stretch>
            <a:fillRect/>
          </a:stretch>
        </p:blipFill>
        <p:spPr>
          <a:xfrm>
            <a:off x="4239890" y="4910641"/>
            <a:ext cx="2940087" cy="1538533"/>
          </a:xfrm>
          <a:prstGeom prst="rect">
            <a:avLst/>
          </a:prstGeom>
        </p:spPr>
      </p:pic>
      <p:pic>
        <p:nvPicPr>
          <p:cNvPr id="27" name="图片 26">
            <a:extLst>
              <a:ext uri="{FF2B5EF4-FFF2-40B4-BE49-F238E27FC236}">
                <a16:creationId xmlns:a16="http://schemas.microsoft.com/office/drawing/2014/main" id="{24A81F5B-5232-4143-9ADD-2091D71C080F}"/>
              </a:ext>
            </a:extLst>
          </p:cNvPr>
          <p:cNvPicPr/>
          <p:nvPr/>
        </p:nvPicPr>
        <p:blipFill>
          <a:blip r:embed="rId8"/>
          <a:stretch>
            <a:fillRect/>
          </a:stretch>
        </p:blipFill>
        <p:spPr>
          <a:xfrm>
            <a:off x="7259555" y="4731331"/>
            <a:ext cx="1698920" cy="1717843"/>
          </a:xfrm>
          <a:prstGeom prst="rect">
            <a:avLst/>
          </a:prstGeom>
        </p:spPr>
      </p:pic>
    </p:spTree>
    <p:extLst>
      <p:ext uri="{BB962C8B-B14F-4D97-AF65-F5344CB8AC3E}">
        <p14:creationId xmlns:p14="http://schemas.microsoft.com/office/powerpoint/2010/main" val="425272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The End</a:t>
            </a:r>
            <a:endParaRPr lang="zh-CN" altLang="en-US" dirty="0"/>
          </a:p>
        </p:txBody>
      </p:sp>
    </p:spTree>
    <p:extLst>
      <p:ext uri="{BB962C8B-B14F-4D97-AF65-F5344CB8AC3E}">
        <p14:creationId xmlns:p14="http://schemas.microsoft.com/office/powerpoint/2010/main" val="233326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lstStyle/>
          <a:p>
            <a:r>
              <a:rPr lang="zh-CN" altLang="en-US" dirty="0"/>
              <a:t>前言</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204362" y="7575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sp>
        <p:nvSpPr>
          <p:cNvPr id="21" name="TextBox 13">
            <a:extLst>
              <a:ext uri="{FF2B5EF4-FFF2-40B4-BE49-F238E27FC236}">
                <a16:creationId xmlns:a16="http://schemas.microsoft.com/office/drawing/2014/main" id="{127675F2-87F0-400A-B462-E38671D86FAF}"/>
              </a:ext>
            </a:extLst>
          </p:cNvPr>
          <p:cNvSpPr txBox="1"/>
          <p:nvPr/>
        </p:nvSpPr>
        <p:spPr>
          <a:xfrm>
            <a:off x="257074" y="699000"/>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5" name="图片 4">
            <a:extLst>
              <a:ext uri="{FF2B5EF4-FFF2-40B4-BE49-F238E27FC236}">
                <a16:creationId xmlns:a16="http://schemas.microsoft.com/office/drawing/2014/main" id="{8BD77342-49EB-4779-8A2A-98F84818B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855" y="2785534"/>
            <a:ext cx="2519263" cy="1829963"/>
          </a:xfrm>
          <a:prstGeom prst="rect">
            <a:avLst/>
          </a:prstGeom>
        </p:spPr>
      </p:pic>
      <p:pic>
        <p:nvPicPr>
          <p:cNvPr id="7" name="图片 6">
            <a:extLst>
              <a:ext uri="{FF2B5EF4-FFF2-40B4-BE49-F238E27FC236}">
                <a16:creationId xmlns:a16="http://schemas.microsoft.com/office/drawing/2014/main" id="{2043B813-3C8D-4111-B827-C0FB33F618AA}"/>
              </a:ext>
            </a:extLst>
          </p:cNvPr>
          <p:cNvPicPr>
            <a:picLocks noChangeAspect="1"/>
          </p:cNvPicPr>
          <p:nvPr/>
        </p:nvPicPr>
        <p:blipFill>
          <a:blip r:embed="rId4"/>
          <a:stretch>
            <a:fillRect/>
          </a:stretch>
        </p:blipFill>
        <p:spPr>
          <a:xfrm>
            <a:off x="3293318" y="2785534"/>
            <a:ext cx="2519263" cy="1829963"/>
          </a:xfrm>
          <a:prstGeom prst="rect">
            <a:avLst/>
          </a:prstGeom>
        </p:spPr>
      </p:pic>
      <p:pic>
        <p:nvPicPr>
          <p:cNvPr id="8" name="图片 7">
            <a:extLst>
              <a:ext uri="{FF2B5EF4-FFF2-40B4-BE49-F238E27FC236}">
                <a16:creationId xmlns:a16="http://schemas.microsoft.com/office/drawing/2014/main" id="{5564677A-BD64-41F9-AF04-5AAA8CF392EE}"/>
              </a:ext>
            </a:extLst>
          </p:cNvPr>
          <p:cNvPicPr>
            <a:picLocks noChangeAspect="1"/>
          </p:cNvPicPr>
          <p:nvPr/>
        </p:nvPicPr>
        <p:blipFill rotWithShape="1">
          <a:blip r:embed="rId5"/>
          <a:srcRect t="8522" b="6355"/>
          <a:stretch/>
        </p:blipFill>
        <p:spPr>
          <a:xfrm>
            <a:off x="6059781" y="2785534"/>
            <a:ext cx="2519263" cy="1829963"/>
          </a:xfrm>
          <a:prstGeom prst="rect">
            <a:avLst/>
          </a:prstGeom>
        </p:spPr>
      </p:pic>
      <p:pic>
        <p:nvPicPr>
          <p:cNvPr id="9" name="图片 8">
            <a:extLst>
              <a:ext uri="{FF2B5EF4-FFF2-40B4-BE49-F238E27FC236}">
                <a16:creationId xmlns:a16="http://schemas.microsoft.com/office/drawing/2014/main" id="{4788D4C2-CA79-4FC9-A78D-77FDE9D6ED1A}"/>
              </a:ext>
            </a:extLst>
          </p:cNvPr>
          <p:cNvPicPr>
            <a:picLocks noChangeAspect="1"/>
          </p:cNvPicPr>
          <p:nvPr/>
        </p:nvPicPr>
        <p:blipFill rotWithShape="1">
          <a:blip r:embed="rId6"/>
          <a:srcRect l="8721"/>
          <a:stretch/>
        </p:blipFill>
        <p:spPr>
          <a:xfrm>
            <a:off x="526855" y="4728636"/>
            <a:ext cx="2519263" cy="1829963"/>
          </a:xfrm>
          <a:prstGeom prst="rect">
            <a:avLst/>
          </a:prstGeom>
        </p:spPr>
      </p:pic>
      <p:pic>
        <p:nvPicPr>
          <p:cNvPr id="11" name="图片 10">
            <a:extLst>
              <a:ext uri="{FF2B5EF4-FFF2-40B4-BE49-F238E27FC236}">
                <a16:creationId xmlns:a16="http://schemas.microsoft.com/office/drawing/2014/main" id="{8C3EAE82-B054-446A-A1A8-A02F6152EDC3}"/>
              </a:ext>
            </a:extLst>
          </p:cNvPr>
          <p:cNvPicPr>
            <a:picLocks noChangeAspect="1"/>
          </p:cNvPicPr>
          <p:nvPr/>
        </p:nvPicPr>
        <p:blipFill rotWithShape="1">
          <a:blip r:embed="rId7"/>
          <a:srcRect b="15667"/>
          <a:stretch/>
        </p:blipFill>
        <p:spPr>
          <a:xfrm>
            <a:off x="3293317" y="4728636"/>
            <a:ext cx="2519263" cy="1829963"/>
          </a:xfrm>
          <a:prstGeom prst="rect">
            <a:avLst/>
          </a:prstGeom>
        </p:spPr>
      </p:pic>
      <p:pic>
        <p:nvPicPr>
          <p:cNvPr id="12" name="图片 11">
            <a:extLst>
              <a:ext uri="{FF2B5EF4-FFF2-40B4-BE49-F238E27FC236}">
                <a16:creationId xmlns:a16="http://schemas.microsoft.com/office/drawing/2014/main" id="{44E7F14F-C4CD-47C6-B2AE-8E1A7E8AAD56}"/>
              </a:ext>
            </a:extLst>
          </p:cNvPr>
          <p:cNvPicPr>
            <a:picLocks noChangeAspect="1"/>
          </p:cNvPicPr>
          <p:nvPr/>
        </p:nvPicPr>
        <p:blipFill rotWithShape="1">
          <a:blip r:embed="rId8"/>
          <a:srcRect l="8388"/>
          <a:stretch/>
        </p:blipFill>
        <p:spPr>
          <a:xfrm>
            <a:off x="6059778" y="4728636"/>
            <a:ext cx="2519263" cy="1829963"/>
          </a:xfrm>
          <a:prstGeom prst="rect">
            <a:avLst/>
          </a:prstGeom>
        </p:spPr>
      </p:pic>
      <p:grpSp>
        <p:nvGrpSpPr>
          <p:cNvPr id="35" name="组合 34">
            <a:extLst>
              <a:ext uri="{FF2B5EF4-FFF2-40B4-BE49-F238E27FC236}">
                <a16:creationId xmlns:a16="http://schemas.microsoft.com/office/drawing/2014/main" id="{10FEB182-9BDB-4FD5-BF81-0B899A81274C}"/>
              </a:ext>
            </a:extLst>
          </p:cNvPr>
          <p:cNvGrpSpPr/>
          <p:nvPr/>
        </p:nvGrpSpPr>
        <p:grpSpPr>
          <a:xfrm>
            <a:off x="5520310" y="1157621"/>
            <a:ext cx="3494498" cy="1519829"/>
            <a:chOff x="5145582" y="1368630"/>
            <a:chExt cx="3344432" cy="1801889"/>
          </a:xfrm>
        </p:grpSpPr>
        <p:sp>
          <p:nvSpPr>
            <p:cNvPr id="36" name="Freeform 53">
              <a:extLst>
                <a:ext uri="{FF2B5EF4-FFF2-40B4-BE49-F238E27FC236}">
                  <a16:creationId xmlns:a16="http://schemas.microsoft.com/office/drawing/2014/main" id="{9F86C496-F0EC-49B1-97AD-B89517B2ADED}"/>
                </a:ext>
              </a:extLst>
            </p:cNvPr>
            <p:cNvSpPr>
              <a:spLocks/>
            </p:cNvSpPr>
            <p:nvPr/>
          </p:nvSpPr>
          <p:spPr bwMode="auto">
            <a:xfrm>
              <a:off x="5145582" y="1368630"/>
              <a:ext cx="2965911" cy="1801889"/>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Rectangle 4">
              <a:extLst>
                <a:ext uri="{FF2B5EF4-FFF2-40B4-BE49-F238E27FC236}">
                  <a16:creationId xmlns:a16="http://schemas.microsoft.com/office/drawing/2014/main" id="{0A175361-DAA2-4FA8-A56A-889B7472007F}"/>
                </a:ext>
              </a:extLst>
            </p:cNvPr>
            <p:cNvSpPr>
              <a:spLocks noChangeArrowheads="1"/>
            </p:cNvSpPr>
            <p:nvPr/>
          </p:nvSpPr>
          <p:spPr bwMode="auto">
            <a:xfrm>
              <a:off x="5411608" y="1444658"/>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数据</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利用率低</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Rectangle 4">
              <a:extLst>
                <a:ext uri="{FF2B5EF4-FFF2-40B4-BE49-F238E27FC236}">
                  <a16:creationId xmlns:a16="http://schemas.microsoft.com/office/drawing/2014/main" id="{B34A2E62-CA59-4F17-8F71-E95370E0ABDE}"/>
                </a:ext>
              </a:extLst>
            </p:cNvPr>
            <p:cNvSpPr>
              <a:spLocks noChangeArrowheads="1"/>
            </p:cNvSpPr>
            <p:nvPr/>
          </p:nvSpPr>
          <p:spPr bwMode="auto">
            <a:xfrm>
              <a:off x="5419157" y="1841499"/>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专家知识</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难利用</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Rectangle 4">
              <a:extLst>
                <a:ext uri="{FF2B5EF4-FFF2-40B4-BE49-F238E27FC236}">
                  <a16:creationId xmlns:a16="http://schemas.microsoft.com/office/drawing/2014/main" id="{B008D4EA-0B5C-4075-8D18-571026942DE8}"/>
                </a:ext>
              </a:extLst>
            </p:cNvPr>
            <p:cNvSpPr>
              <a:spLocks noChangeArrowheads="1"/>
            </p:cNvSpPr>
            <p:nvPr/>
          </p:nvSpPr>
          <p:spPr bwMode="auto">
            <a:xfrm>
              <a:off x="5420660" y="2659832"/>
              <a:ext cx="3069353"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知识管理</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不规范</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Rectangle 4">
              <a:extLst>
                <a:ext uri="{FF2B5EF4-FFF2-40B4-BE49-F238E27FC236}">
                  <a16:creationId xmlns:a16="http://schemas.microsoft.com/office/drawing/2014/main" id="{0C4FC348-0366-4EB8-87EA-554651FC36BF}"/>
                </a:ext>
              </a:extLst>
            </p:cNvPr>
            <p:cNvSpPr>
              <a:spLocks noChangeArrowheads="1"/>
            </p:cNvSpPr>
            <p:nvPr/>
          </p:nvSpPr>
          <p:spPr bwMode="auto">
            <a:xfrm>
              <a:off x="5420661" y="2245527"/>
              <a:ext cx="3069353"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异构知识</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难整合</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41" name="组合 40">
            <a:extLst>
              <a:ext uri="{FF2B5EF4-FFF2-40B4-BE49-F238E27FC236}">
                <a16:creationId xmlns:a16="http://schemas.microsoft.com/office/drawing/2014/main" id="{4AEFBEC6-12EB-4529-8B2B-7DF31730E471}"/>
              </a:ext>
            </a:extLst>
          </p:cNvPr>
          <p:cNvGrpSpPr/>
          <p:nvPr/>
        </p:nvGrpSpPr>
        <p:grpSpPr>
          <a:xfrm>
            <a:off x="469705" y="1157621"/>
            <a:ext cx="4523955" cy="1519829"/>
            <a:chOff x="232438" y="1363707"/>
            <a:chExt cx="4523955" cy="1890657"/>
          </a:xfrm>
        </p:grpSpPr>
        <p:sp>
          <p:nvSpPr>
            <p:cNvPr id="42" name="矩形: 圆角 41">
              <a:extLst>
                <a:ext uri="{FF2B5EF4-FFF2-40B4-BE49-F238E27FC236}">
                  <a16:creationId xmlns:a16="http://schemas.microsoft.com/office/drawing/2014/main" id="{0F33CBAA-89D3-4128-883B-EBF6BB372BC6}"/>
                </a:ext>
              </a:extLst>
            </p:cNvPr>
            <p:cNvSpPr/>
            <p:nvPr/>
          </p:nvSpPr>
          <p:spPr>
            <a:xfrm>
              <a:off x="232439" y="1415016"/>
              <a:ext cx="4452684" cy="1839348"/>
            </a:xfrm>
            <a:prstGeom prst="roundRect">
              <a:avLst/>
            </a:prstGeom>
            <a:solidFill>
              <a:schemeClr val="accent5">
                <a:lumMod val="20000"/>
                <a:lumOff val="80000"/>
              </a:schemeClr>
            </a:solidFill>
            <a:ln>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44" name="组合 43">
              <a:extLst>
                <a:ext uri="{FF2B5EF4-FFF2-40B4-BE49-F238E27FC236}">
                  <a16:creationId xmlns:a16="http://schemas.microsoft.com/office/drawing/2014/main" id="{0B25E574-DC7E-486C-B5FD-76652904D08D}"/>
                </a:ext>
              </a:extLst>
            </p:cNvPr>
            <p:cNvGrpSpPr/>
            <p:nvPr/>
          </p:nvGrpSpPr>
          <p:grpSpPr>
            <a:xfrm>
              <a:off x="2948592" y="1363707"/>
              <a:ext cx="1564736" cy="1412172"/>
              <a:chOff x="3066806" y="1426831"/>
              <a:chExt cx="2054310" cy="2054310"/>
            </a:xfrm>
          </p:grpSpPr>
          <p:pic>
            <p:nvPicPr>
              <p:cNvPr id="48" name="图片 47">
                <a:extLst>
                  <a:ext uri="{FF2B5EF4-FFF2-40B4-BE49-F238E27FC236}">
                    <a16:creationId xmlns:a16="http://schemas.microsoft.com/office/drawing/2014/main" id="{7B54985D-18B4-473F-B870-39F236491DAA}"/>
                  </a:ext>
                </a:extLst>
              </p:cNvPr>
              <p:cNvPicPr>
                <a:picLocks noChangeAspect="1"/>
              </p:cNvPicPr>
              <p:nvPr/>
            </p:nvPicPr>
            <p:blipFill>
              <a:blip r:embed="rId9"/>
              <a:stretch>
                <a:fillRect/>
              </a:stretch>
            </p:blipFill>
            <p:spPr>
              <a:xfrm>
                <a:off x="3066806" y="1426831"/>
                <a:ext cx="2054310" cy="2054310"/>
              </a:xfrm>
              <a:prstGeom prst="rect">
                <a:avLst/>
              </a:prstGeom>
            </p:spPr>
          </p:pic>
          <p:sp>
            <p:nvSpPr>
              <p:cNvPr id="49" name="矩形 48">
                <a:extLst>
                  <a:ext uri="{FF2B5EF4-FFF2-40B4-BE49-F238E27FC236}">
                    <a16:creationId xmlns:a16="http://schemas.microsoft.com/office/drawing/2014/main" id="{963C6866-720B-4FB7-B47E-B616213C46E9}"/>
                  </a:ext>
                </a:extLst>
              </p:cNvPr>
              <p:cNvSpPr/>
              <p:nvPr/>
            </p:nvSpPr>
            <p:spPr>
              <a:xfrm>
                <a:off x="3433871" y="1689978"/>
                <a:ext cx="407937" cy="1448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8843866-8195-4EC1-BA23-3BB0F25B9854}"/>
                  </a:ext>
                </a:extLst>
              </p:cNvPr>
              <p:cNvSpPr/>
              <p:nvPr/>
            </p:nvSpPr>
            <p:spPr>
              <a:xfrm>
                <a:off x="4368031" y="1705172"/>
                <a:ext cx="407937" cy="14488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61DAE182-5945-4778-8A83-CF0C8F4EA28F}"/>
                  </a:ext>
                </a:extLst>
              </p:cNvPr>
              <p:cNvSpPr/>
              <p:nvPr/>
            </p:nvSpPr>
            <p:spPr>
              <a:xfrm>
                <a:off x="4368031" y="2643477"/>
                <a:ext cx="407937" cy="1144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8755E722-53D3-453F-81BA-6E6BBFE0AE3E}"/>
                  </a:ext>
                </a:extLst>
              </p:cNvPr>
              <p:cNvSpPr/>
              <p:nvPr/>
            </p:nvSpPr>
            <p:spPr>
              <a:xfrm>
                <a:off x="3440843" y="2646225"/>
                <a:ext cx="407937" cy="109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箭头: 右 44">
              <a:extLst>
                <a:ext uri="{FF2B5EF4-FFF2-40B4-BE49-F238E27FC236}">
                  <a16:creationId xmlns:a16="http://schemas.microsoft.com/office/drawing/2014/main" id="{38FC6A42-4B42-4163-A77F-BB6E69CF4DC6}"/>
                </a:ext>
              </a:extLst>
            </p:cNvPr>
            <p:cNvSpPr/>
            <p:nvPr/>
          </p:nvSpPr>
          <p:spPr>
            <a:xfrm>
              <a:off x="2501017" y="2019027"/>
              <a:ext cx="369362" cy="402158"/>
            </a:xfrm>
            <a:prstGeom prst="rightArrow">
              <a:avLst/>
            </a:prstGeom>
            <a:solidFill>
              <a:srgbClr val="C0D8F8"/>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B2A7577-3FA8-4ABD-8E1C-92017BB65292}"/>
                </a:ext>
              </a:extLst>
            </p:cNvPr>
            <p:cNvSpPr/>
            <p:nvPr/>
          </p:nvSpPr>
          <p:spPr>
            <a:xfrm>
              <a:off x="232438" y="2873100"/>
              <a:ext cx="2161970" cy="2968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latin typeface="Palatino Linotype" panose="02040502050505030304" pitchFamily="18" charset="0"/>
                  <a:ea typeface="+mj-ea"/>
                  <a:cs typeface="Times New Roman" panose="02020603050405020304" pitchFamily="18" charset="0"/>
                </a:rPr>
                <a:t>专家知识</a:t>
              </a:r>
            </a:p>
          </p:txBody>
        </p:sp>
        <p:sp>
          <p:nvSpPr>
            <p:cNvPr id="47" name="椭圆 46">
              <a:extLst>
                <a:ext uri="{FF2B5EF4-FFF2-40B4-BE49-F238E27FC236}">
                  <a16:creationId xmlns:a16="http://schemas.microsoft.com/office/drawing/2014/main" id="{8D4DE512-4EF5-4EFC-8B54-461B7FC4A0E7}"/>
                </a:ext>
              </a:extLst>
            </p:cNvPr>
            <p:cNvSpPr/>
            <p:nvPr/>
          </p:nvSpPr>
          <p:spPr>
            <a:xfrm>
              <a:off x="2594423" y="2813579"/>
              <a:ext cx="2161970" cy="3286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latin typeface="Palatino Linotype" panose="02040502050505030304" pitchFamily="18" charset="0"/>
                  <a:ea typeface="+mj-ea"/>
                  <a:cs typeface="Times New Roman" panose="02020603050405020304" pitchFamily="18" charset="0"/>
                </a:rPr>
                <a:t>风洞健康管理知识平台</a:t>
              </a:r>
            </a:p>
          </p:txBody>
        </p:sp>
      </p:grpSp>
      <p:pic>
        <p:nvPicPr>
          <p:cNvPr id="53" name="图片 52">
            <a:extLst>
              <a:ext uri="{FF2B5EF4-FFF2-40B4-BE49-F238E27FC236}">
                <a16:creationId xmlns:a16="http://schemas.microsoft.com/office/drawing/2014/main" id="{076F5BC5-23F7-4517-BEEF-E6D019F0986E}"/>
              </a:ext>
            </a:extLst>
          </p:cNvPr>
          <p:cNvPicPr>
            <a:picLocks noChangeAspect="1"/>
          </p:cNvPicPr>
          <p:nvPr/>
        </p:nvPicPr>
        <p:blipFill>
          <a:blip r:embed="rId10"/>
          <a:stretch>
            <a:fillRect/>
          </a:stretch>
        </p:blipFill>
        <p:spPr>
          <a:xfrm>
            <a:off x="8327814" y="872965"/>
            <a:ext cx="415327" cy="516017"/>
          </a:xfrm>
          <a:prstGeom prst="rect">
            <a:avLst/>
          </a:prstGeom>
          <a:ln>
            <a:noFill/>
          </a:ln>
          <a:effectLst>
            <a:outerShdw blurRad="190500" algn="tl" rotWithShape="0">
              <a:srgbClr val="000000">
                <a:alpha val="70000"/>
              </a:srgbClr>
            </a:outerShdw>
          </a:effectLst>
        </p:spPr>
      </p:pic>
      <p:sp>
        <p:nvSpPr>
          <p:cNvPr id="54" name="箭头: 右 53">
            <a:extLst>
              <a:ext uri="{FF2B5EF4-FFF2-40B4-BE49-F238E27FC236}">
                <a16:creationId xmlns:a16="http://schemas.microsoft.com/office/drawing/2014/main" id="{F6B04199-765F-4F71-848D-61849E6499E7}"/>
              </a:ext>
            </a:extLst>
          </p:cNvPr>
          <p:cNvSpPr/>
          <p:nvPr/>
        </p:nvSpPr>
        <p:spPr>
          <a:xfrm>
            <a:off x="4995987" y="1789745"/>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55" name="图片 54">
            <a:extLst>
              <a:ext uri="{FF2B5EF4-FFF2-40B4-BE49-F238E27FC236}">
                <a16:creationId xmlns:a16="http://schemas.microsoft.com/office/drawing/2014/main" id="{FB18B81C-A892-49CF-8EB8-5EA156670431}"/>
              </a:ext>
            </a:extLst>
          </p:cNvPr>
          <p:cNvPicPr>
            <a:picLocks noChangeAspect="1"/>
          </p:cNvPicPr>
          <p:nvPr/>
        </p:nvPicPr>
        <p:blipFill>
          <a:blip r:embed="rId11"/>
          <a:stretch>
            <a:fillRect/>
          </a:stretch>
        </p:blipFill>
        <p:spPr>
          <a:xfrm>
            <a:off x="776602" y="1303034"/>
            <a:ext cx="1548176" cy="1032117"/>
          </a:xfrm>
          <a:prstGeom prst="rect">
            <a:avLst/>
          </a:prstGeom>
        </p:spPr>
      </p:pic>
    </p:spTree>
    <p:extLst>
      <p:ext uri="{BB962C8B-B14F-4D97-AF65-F5344CB8AC3E}">
        <p14:creationId xmlns:p14="http://schemas.microsoft.com/office/powerpoint/2010/main" val="353790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zh-CN" altLang="en-US" dirty="0"/>
              <a:t>研究思路</a:t>
            </a:r>
          </a:p>
        </p:txBody>
      </p:sp>
      <p:sp>
        <p:nvSpPr>
          <p:cNvPr id="67" name="TextBox 13">
            <a:extLst>
              <a:ext uri="{FF2B5EF4-FFF2-40B4-BE49-F238E27FC236}">
                <a16:creationId xmlns:a16="http://schemas.microsoft.com/office/drawing/2014/main" id="{2C7FD602-F5C4-430E-8E8E-BBDA58063F08}"/>
              </a:ext>
            </a:extLst>
          </p:cNvPr>
          <p:cNvSpPr txBox="1"/>
          <p:nvPr/>
        </p:nvSpPr>
        <p:spPr>
          <a:xfrm>
            <a:off x="183494" y="685819"/>
            <a:ext cx="160650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整体思路</a:t>
            </a:r>
          </a:p>
        </p:txBody>
      </p:sp>
      <p:sp>
        <p:nvSpPr>
          <p:cNvPr id="129" name="箭头: 右 128">
            <a:extLst>
              <a:ext uri="{FF2B5EF4-FFF2-40B4-BE49-F238E27FC236}">
                <a16:creationId xmlns:a16="http://schemas.microsoft.com/office/drawing/2014/main" id="{88FA082C-4152-465F-A2A8-205A50204069}"/>
              </a:ext>
            </a:extLst>
          </p:cNvPr>
          <p:cNvSpPr/>
          <p:nvPr/>
        </p:nvSpPr>
        <p:spPr>
          <a:xfrm>
            <a:off x="2660215" y="564003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50" name="组合 149">
            <a:extLst>
              <a:ext uri="{FF2B5EF4-FFF2-40B4-BE49-F238E27FC236}">
                <a16:creationId xmlns:a16="http://schemas.microsoft.com/office/drawing/2014/main" id="{472D8006-B7E8-41F1-8656-CB2CB8A73DA9}"/>
              </a:ext>
            </a:extLst>
          </p:cNvPr>
          <p:cNvGrpSpPr/>
          <p:nvPr/>
        </p:nvGrpSpPr>
        <p:grpSpPr>
          <a:xfrm>
            <a:off x="183494" y="2997898"/>
            <a:ext cx="8844194" cy="1886779"/>
            <a:chOff x="188896" y="1416632"/>
            <a:chExt cx="8844194" cy="1886779"/>
          </a:xfrm>
        </p:grpSpPr>
        <p:sp>
          <p:nvSpPr>
            <p:cNvPr id="151" name="矩形 150">
              <a:extLst>
                <a:ext uri="{FF2B5EF4-FFF2-40B4-BE49-F238E27FC236}">
                  <a16:creationId xmlns:a16="http://schemas.microsoft.com/office/drawing/2014/main" id="{93EBE7C0-BCB9-4DBA-85C4-FADF18BCBF59}"/>
                </a:ext>
              </a:extLst>
            </p:cNvPr>
            <p:cNvSpPr/>
            <p:nvPr/>
          </p:nvSpPr>
          <p:spPr>
            <a:xfrm>
              <a:off x="191072" y="1424993"/>
              <a:ext cx="1446243" cy="1878418"/>
            </a:xfrm>
            <a:prstGeom prst="rect">
              <a:avLst/>
            </a:prstGeom>
            <a:solidFill>
              <a:schemeClr val="bg1"/>
            </a:solidFill>
            <a:ln w="28575">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2" name="矩形 151">
              <a:extLst>
                <a:ext uri="{FF2B5EF4-FFF2-40B4-BE49-F238E27FC236}">
                  <a16:creationId xmlns:a16="http://schemas.microsoft.com/office/drawing/2014/main" id="{9F0D70D2-5131-4CBA-8494-3361236820CC}"/>
                </a:ext>
              </a:extLst>
            </p:cNvPr>
            <p:cNvSpPr/>
            <p:nvPr/>
          </p:nvSpPr>
          <p:spPr>
            <a:xfrm>
              <a:off x="7500571" y="1416632"/>
              <a:ext cx="1452357" cy="1878418"/>
            </a:xfrm>
            <a:prstGeom prst="rect">
              <a:avLst/>
            </a:prstGeom>
            <a:solidFill>
              <a:schemeClr val="bg1"/>
            </a:solidFill>
            <a:ln w="28575">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矩形 152">
              <a:extLst>
                <a:ext uri="{FF2B5EF4-FFF2-40B4-BE49-F238E27FC236}">
                  <a16:creationId xmlns:a16="http://schemas.microsoft.com/office/drawing/2014/main" id="{D44DD7D2-403D-4A8E-9D71-93F36A41C12D}"/>
                </a:ext>
              </a:extLst>
            </p:cNvPr>
            <p:cNvSpPr/>
            <p:nvPr/>
          </p:nvSpPr>
          <p:spPr>
            <a:xfrm>
              <a:off x="5679846" y="1416632"/>
              <a:ext cx="1434877" cy="1878418"/>
            </a:xfrm>
            <a:prstGeom prst="rect">
              <a:avLst/>
            </a:prstGeom>
            <a:solidFill>
              <a:schemeClr val="bg1"/>
            </a:solidFill>
            <a:ln w="28575">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4" name="矩形 153">
              <a:extLst>
                <a:ext uri="{FF2B5EF4-FFF2-40B4-BE49-F238E27FC236}">
                  <a16:creationId xmlns:a16="http://schemas.microsoft.com/office/drawing/2014/main" id="{E32EB99D-08E1-4159-95C2-218D5F1EFC55}"/>
                </a:ext>
              </a:extLst>
            </p:cNvPr>
            <p:cNvSpPr/>
            <p:nvPr/>
          </p:nvSpPr>
          <p:spPr>
            <a:xfrm>
              <a:off x="3847823" y="1416632"/>
              <a:ext cx="1437586" cy="1878418"/>
            </a:xfrm>
            <a:prstGeom prst="rect">
              <a:avLst/>
            </a:prstGeom>
            <a:solidFill>
              <a:schemeClr val="bg1"/>
            </a:solidFill>
            <a:ln w="28575">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5" name="矩形 154">
              <a:extLst>
                <a:ext uri="{FF2B5EF4-FFF2-40B4-BE49-F238E27FC236}">
                  <a16:creationId xmlns:a16="http://schemas.microsoft.com/office/drawing/2014/main" id="{F12BF7C3-6911-4E48-B6FD-9D5C95856B26}"/>
                </a:ext>
              </a:extLst>
            </p:cNvPr>
            <p:cNvSpPr/>
            <p:nvPr/>
          </p:nvSpPr>
          <p:spPr>
            <a:xfrm>
              <a:off x="2017621" y="1416632"/>
              <a:ext cx="1445856" cy="1878418"/>
            </a:xfrm>
            <a:prstGeom prst="rect">
              <a:avLst/>
            </a:prstGeom>
            <a:solidFill>
              <a:schemeClr val="bg1"/>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6" name="矩形 155">
              <a:extLst>
                <a:ext uri="{FF2B5EF4-FFF2-40B4-BE49-F238E27FC236}">
                  <a16:creationId xmlns:a16="http://schemas.microsoft.com/office/drawing/2014/main" id="{699A3451-20AF-4359-8E66-EBE6EC918719}"/>
                </a:ext>
              </a:extLst>
            </p:cNvPr>
            <p:cNvSpPr/>
            <p:nvPr/>
          </p:nvSpPr>
          <p:spPr>
            <a:xfrm>
              <a:off x="188896" y="1420718"/>
              <a:ext cx="1440000" cy="720000"/>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认知阶段</a:t>
              </a:r>
            </a:p>
          </p:txBody>
        </p:sp>
        <p:sp>
          <p:nvSpPr>
            <p:cNvPr id="157" name="矩形 156">
              <a:extLst>
                <a:ext uri="{FF2B5EF4-FFF2-40B4-BE49-F238E27FC236}">
                  <a16:creationId xmlns:a16="http://schemas.microsoft.com/office/drawing/2014/main" id="{A37E709E-CB15-4817-99B5-49E0F5CF1020}"/>
                </a:ext>
              </a:extLst>
            </p:cNvPr>
            <p:cNvSpPr/>
            <p:nvPr/>
          </p:nvSpPr>
          <p:spPr>
            <a:xfrm>
              <a:off x="2018359" y="1420718"/>
              <a:ext cx="1440000" cy="720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概念化阶段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知识获取</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8" name="矩形 157">
              <a:extLst>
                <a:ext uri="{FF2B5EF4-FFF2-40B4-BE49-F238E27FC236}">
                  <a16:creationId xmlns:a16="http://schemas.microsoft.com/office/drawing/2014/main" id="{A6BAE988-B89E-4A17-9FE5-A9AD14C71D6A}"/>
                </a:ext>
              </a:extLst>
            </p:cNvPr>
            <p:cNvSpPr/>
            <p:nvPr/>
          </p:nvSpPr>
          <p:spPr>
            <a:xfrm>
              <a:off x="3847822" y="1420718"/>
              <a:ext cx="1440000" cy="720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形式化阶段</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知识表示</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9" name="矩形 158">
              <a:extLst>
                <a:ext uri="{FF2B5EF4-FFF2-40B4-BE49-F238E27FC236}">
                  <a16:creationId xmlns:a16="http://schemas.microsoft.com/office/drawing/2014/main" id="{FB20A1CC-F581-400B-ABF0-E418ABCFBFD4}"/>
                </a:ext>
              </a:extLst>
            </p:cNvPr>
            <p:cNvSpPr/>
            <p:nvPr/>
          </p:nvSpPr>
          <p:spPr>
            <a:xfrm>
              <a:off x="5677285" y="1420718"/>
              <a:ext cx="1440000" cy="72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实现阶段</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知识库建立</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0" name="矩形 159">
              <a:extLst>
                <a:ext uri="{FF2B5EF4-FFF2-40B4-BE49-F238E27FC236}">
                  <a16:creationId xmlns:a16="http://schemas.microsoft.com/office/drawing/2014/main" id="{4E6A96A6-E1E4-444A-9E78-7ACCA8CC281C}"/>
                </a:ext>
              </a:extLst>
            </p:cNvPr>
            <p:cNvSpPr/>
            <p:nvPr/>
          </p:nvSpPr>
          <p:spPr>
            <a:xfrm>
              <a:off x="7506750" y="1420718"/>
              <a:ext cx="1440000" cy="720000"/>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应用阶段</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知识库维护</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1" name="矩形 160">
              <a:extLst>
                <a:ext uri="{FF2B5EF4-FFF2-40B4-BE49-F238E27FC236}">
                  <a16:creationId xmlns:a16="http://schemas.microsoft.com/office/drawing/2014/main" id="{23C08D6F-722E-4B69-B72A-55817991DE75}"/>
                </a:ext>
              </a:extLst>
            </p:cNvPr>
            <p:cNvSpPr/>
            <p:nvPr/>
          </p:nvSpPr>
          <p:spPr>
            <a:xfrm>
              <a:off x="2061003" y="2464615"/>
              <a:ext cx="1337999" cy="48352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nvGrpSpPr>
            <p:cNvPr id="162" name="组合 161">
              <a:extLst>
                <a:ext uri="{FF2B5EF4-FFF2-40B4-BE49-F238E27FC236}">
                  <a16:creationId xmlns:a16="http://schemas.microsoft.com/office/drawing/2014/main" id="{A2A0DBB2-4FA3-48CB-9053-361FE6C8BBAB}"/>
                </a:ext>
              </a:extLst>
            </p:cNvPr>
            <p:cNvGrpSpPr/>
            <p:nvPr/>
          </p:nvGrpSpPr>
          <p:grpSpPr>
            <a:xfrm>
              <a:off x="2080548" y="2289220"/>
              <a:ext cx="1309467" cy="327423"/>
              <a:chOff x="8756570" y="3840265"/>
              <a:chExt cx="1309467" cy="327423"/>
            </a:xfrm>
          </p:grpSpPr>
          <p:sp>
            <p:nvSpPr>
              <p:cNvPr id="194" name="Round Same Side Corner Rectangle 36">
                <a:extLst>
                  <a:ext uri="{FF2B5EF4-FFF2-40B4-BE49-F238E27FC236}">
                    <a16:creationId xmlns:a16="http://schemas.microsoft.com/office/drawing/2014/main" id="{6DE23C7D-A31D-4557-96E8-7ECE404531BB}"/>
                  </a:ext>
                </a:extLst>
              </p:cNvPr>
              <p:cNvSpPr/>
              <p:nvPr/>
            </p:nvSpPr>
            <p:spPr>
              <a:xfrm>
                <a:off x="8756570" y="3840265"/>
                <a:ext cx="1309467"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知识分类</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5" name="椭圆 194">
                <a:extLst>
                  <a:ext uri="{FF2B5EF4-FFF2-40B4-BE49-F238E27FC236}">
                    <a16:creationId xmlns:a16="http://schemas.microsoft.com/office/drawing/2014/main" id="{8FAC1739-5612-4C08-B3FD-6EBB825DD262}"/>
                  </a:ext>
                </a:extLst>
              </p:cNvPr>
              <p:cNvSpPr>
                <a:spLocks noChangeAspect="1"/>
              </p:cNvSpPr>
              <p:nvPr/>
            </p:nvSpPr>
            <p:spPr>
              <a:xfrm>
                <a:off x="8809162" y="3964412"/>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163" name="组合 162">
              <a:extLst>
                <a:ext uri="{FF2B5EF4-FFF2-40B4-BE49-F238E27FC236}">
                  <a16:creationId xmlns:a16="http://schemas.microsoft.com/office/drawing/2014/main" id="{DD0F1E61-7D09-44C3-8C23-C6FAD23567C2}"/>
                </a:ext>
              </a:extLst>
            </p:cNvPr>
            <p:cNvGrpSpPr/>
            <p:nvPr/>
          </p:nvGrpSpPr>
          <p:grpSpPr>
            <a:xfrm>
              <a:off x="2133140" y="2731384"/>
              <a:ext cx="1204148" cy="327423"/>
              <a:chOff x="8809162" y="3966472"/>
              <a:chExt cx="1204148" cy="327423"/>
            </a:xfrm>
          </p:grpSpPr>
          <p:sp>
            <p:nvSpPr>
              <p:cNvPr id="192" name="Round Same Side Corner Rectangle 36">
                <a:extLst>
                  <a:ext uri="{FF2B5EF4-FFF2-40B4-BE49-F238E27FC236}">
                    <a16:creationId xmlns:a16="http://schemas.microsoft.com/office/drawing/2014/main" id="{A02D8018-6AD2-495D-BB7B-18DCF378EE66}"/>
                  </a:ext>
                </a:extLst>
              </p:cNvPr>
              <p:cNvSpPr/>
              <p:nvPr/>
            </p:nvSpPr>
            <p:spPr>
              <a:xfrm>
                <a:off x="8837749" y="3966472"/>
                <a:ext cx="117556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知识抽取</a:t>
                </a:r>
              </a:p>
            </p:txBody>
          </p:sp>
          <p:sp>
            <p:nvSpPr>
              <p:cNvPr id="193" name="椭圆 192">
                <a:extLst>
                  <a:ext uri="{FF2B5EF4-FFF2-40B4-BE49-F238E27FC236}">
                    <a16:creationId xmlns:a16="http://schemas.microsoft.com/office/drawing/2014/main" id="{E3B72F28-DB72-4CFC-96F7-7E18D112AC8D}"/>
                  </a:ext>
                </a:extLst>
              </p:cNvPr>
              <p:cNvSpPr>
                <a:spLocks noChangeAspect="1"/>
              </p:cNvSpPr>
              <p:nvPr/>
            </p:nvSpPr>
            <p:spPr>
              <a:xfrm>
                <a:off x="8809162" y="4094352"/>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164" name="组合 163">
              <a:extLst>
                <a:ext uri="{FF2B5EF4-FFF2-40B4-BE49-F238E27FC236}">
                  <a16:creationId xmlns:a16="http://schemas.microsoft.com/office/drawing/2014/main" id="{D1EDCEC9-175B-4F44-B68D-406C56E00D55}"/>
                </a:ext>
              </a:extLst>
            </p:cNvPr>
            <p:cNvGrpSpPr/>
            <p:nvPr/>
          </p:nvGrpSpPr>
          <p:grpSpPr>
            <a:xfrm>
              <a:off x="3965162" y="2289221"/>
              <a:ext cx="1301905" cy="327423"/>
              <a:chOff x="8809162" y="3850889"/>
              <a:chExt cx="1301905" cy="327423"/>
            </a:xfrm>
          </p:grpSpPr>
          <p:sp>
            <p:nvSpPr>
              <p:cNvPr id="190" name="Round Same Side Corner Rectangle 36">
                <a:extLst>
                  <a:ext uri="{FF2B5EF4-FFF2-40B4-BE49-F238E27FC236}">
                    <a16:creationId xmlns:a16="http://schemas.microsoft.com/office/drawing/2014/main" id="{69F184A1-4AE1-4035-A241-EFB07B86F8FE}"/>
                  </a:ext>
                </a:extLst>
              </p:cNvPr>
              <p:cNvSpPr/>
              <p:nvPr/>
            </p:nvSpPr>
            <p:spPr>
              <a:xfrm>
                <a:off x="8898913" y="3850889"/>
                <a:ext cx="121215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规则化描述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91" name="椭圆 190">
                <a:extLst>
                  <a:ext uri="{FF2B5EF4-FFF2-40B4-BE49-F238E27FC236}">
                    <a16:creationId xmlns:a16="http://schemas.microsoft.com/office/drawing/2014/main" id="{5BA165D1-5C5A-4C00-8DCD-E104C332D9D1}"/>
                  </a:ext>
                </a:extLst>
              </p:cNvPr>
              <p:cNvSpPr>
                <a:spLocks noChangeAspect="1"/>
              </p:cNvSpPr>
              <p:nvPr/>
            </p:nvSpPr>
            <p:spPr>
              <a:xfrm>
                <a:off x="8809162" y="3981304"/>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5" name="组合 164">
              <a:extLst>
                <a:ext uri="{FF2B5EF4-FFF2-40B4-BE49-F238E27FC236}">
                  <a16:creationId xmlns:a16="http://schemas.microsoft.com/office/drawing/2014/main" id="{BA547EF9-7AA9-4501-A2F7-460D7E9596A7}"/>
                </a:ext>
              </a:extLst>
            </p:cNvPr>
            <p:cNvGrpSpPr/>
            <p:nvPr/>
          </p:nvGrpSpPr>
          <p:grpSpPr>
            <a:xfrm>
              <a:off x="5850126" y="2292133"/>
              <a:ext cx="1164250" cy="327423"/>
              <a:chOff x="8799324" y="3867936"/>
              <a:chExt cx="1301265" cy="327423"/>
            </a:xfrm>
          </p:grpSpPr>
          <p:sp>
            <p:nvSpPr>
              <p:cNvPr id="188" name="Round Same Side Corner Rectangle 36">
                <a:extLst>
                  <a:ext uri="{FF2B5EF4-FFF2-40B4-BE49-F238E27FC236}">
                    <a16:creationId xmlns:a16="http://schemas.microsoft.com/office/drawing/2014/main" id="{2C446F58-CAF9-4864-B7C4-CDBC406BF1CF}"/>
                  </a:ext>
                </a:extLst>
              </p:cNvPr>
              <p:cNvSpPr/>
              <p:nvPr/>
            </p:nvSpPr>
            <p:spPr>
              <a:xfrm>
                <a:off x="8822045" y="3867936"/>
                <a:ext cx="127854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存储选型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9" name="椭圆 188">
                <a:extLst>
                  <a:ext uri="{FF2B5EF4-FFF2-40B4-BE49-F238E27FC236}">
                    <a16:creationId xmlns:a16="http://schemas.microsoft.com/office/drawing/2014/main" id="{10808C9B-D4B4-4D8F-9784-748FEC149D98}"/>
                  </a:ext>
                </a:extLst>
              </p:cNvPr>
              <p:cNvSpPr>
                <a:spLocks/>
              </p:cNvSpPr>
              <p:nvPr/>
            </p:nvSpPr>
            <p:spPr>
              <a:xfrm>
                <a:off x="8799324" y="3995647"/>
                <a:ext cx="80473"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6" name="组合 165">
              <a:extLst>
                <a:ext uri="{FF2B5EF4-FFF2-40B4-BE49-F238E27FC236}">
                  <a16:creationId xmlns:a16="http://schemas.microsoft.com/office/drawing/2014/main" id="{84A2933D-8E4C-4B10-B316-13335EA81646}"/>
                </a:ext>
              </a:extLst>
            </p:cNvPr>
            <p:cNvGrpSpPr/>
            <p:nvPr/>
          </p:nvGrpSpPr>
          <p:grpSpPr>
            <a:xfrm>
              <a:off x="5851884" y="2733583"/>
              <a:ext cx="1160734" cy="327423"/>
              <a:chOff x="8837630" y="3816117"/>
              <a:chExt cx="1160734" cy="327423"/>
            </a:xfrm>
          </p:grpSpPr>
          <p:sp>
            <p:nvSpPr>
              <p:cNvPr id="186" name="Round Same Side Corner Rectangle 36">
                <a:extLst>
                  <a:ext uri="{FF2B5EF4-FFF2-40B4-BE49-F238E27FC236}">
                    <a16:creationId xmlns:a16="http://schemas.microsoft.com/office/drawing/2014/main" id="{2B729108-F17E-4C76-A7B9-D5373832D752}"/>
                  </a:ext>
                </a:extLst>
              </p:cNvPr>
              <p:cNvSpPr/>
              <p:nvPr/>
            </p:nvSpPr>
            <p:spPr>
              <a:xfrm>
                <a:off x="8854443" y="3816117"/>
                <a:ext cx="1143921"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知识评价</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7" name="椭圆 186">
                <a:extLst>
                  <a:ext uri="{FF2B5EF4-FFF2-40B4-BE49-F238E27FC236}">
                    <a16:creationId xmlns:a16="http://schemas.microsoft.com/office/drawing/2014/main" id="{80897DFE-D652-47AF-8DF2-02D4103905AC}"/>
                  </a:ext>
                </a:extLst>
              </p:cNvPr>
              <p:cNvSpPr>
                <a:spLocks noChangeAspect="1"/>
              </p:cNvSpPr>
              <p:nvPr/>
            </p:nvSpPr>
            <p:spPr>
              <a:xfrm>
                <a:off x="8837630" y="3943619"/>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167" name="组合 166">
              <a:extLst>
                <a:ext uri="{FF2B5EF4-FFF2-40B4-BE49-F238E27FC236}">
                  <a16:creationId xmlns:a16="http://schemas.microsoft.com/office/drawing/2014/main" id="{D919F70A-39AF-4983-A37F-C2F8ABF9E3DD}"/>
                </a:ext>
              </a:extLst>
            </p:cNvPr>
            <p:cNvGrpSpPr/>
            <p:nvPr/>
          </p:nvGrpSpPr>
          <p:grpSpPr>
            <a:xfrm>
              <a:off x="7608238" y="2273500"/>
              <a:ext cx="1424852" cy="327423"/>
              <a:chOff x="8809162" y="3974257"/>
              <a:chExt cx="1512178" cy="327423"/>
            </a:xfrm>
          </p:grpSpPr>
          <p:sp>
            <p:nvSpPr>
              <p:cNvPr id="184" name="Round Same Side Corner Rectangle 36">
                <a:extLst>
                  <a:ext uri="{FF2B5EF4-FFF2-40B4-BE49-F238E27FC236}">
                    <a16:creationId xmlns:a16="http://schemas.microsoft.com/office/drawing/2014/main" id="{B713D37E-595E-424B-A083-13C4DDD5E2FF}"/>
                  </a:ext>
                </a:extLst>
              </p:cNvPr>
              <p:cNvSpPr/>
              <p:nvPr/>
            </p:nvSpPr>
            <p:spPr>
              <a:xfrm>
                <a:off x="8868983" y="3974257"/>
                <a:ext cx="1452357"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一致性维护</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5" name="椭圆 184">
                <a:extLst>
                  <a:ext uri="{FF2B5EF4-FFF2-40B4-BE49-F238E27FC236}">
                    <a16:creationId xmlns:a16="http://schemas.microsoft.com/office/drawing/2014/main" id="{E6F7EFCB-CD87-4D38-B098-84B329856344}"/>
                  </a:ext>
                </a:extLst>
              </p:cNvPr>
              <p:cNvSpPr>
                <a:spLocks/>
              </p:cNvSpPr>
              <p:nvPr/>
            </p:nvSpPr>
            <p:spPr>
              <a:xfrm>
                <a:off x="8809162" y="4101758"/>
                <a:ext cx="76413"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8" name="组合 167">
              <a:extLst>
                <a:ext uri="{FF2B5EF4-FFF2-40B4-BE49-F238E27FC236}">
                  <a16:creationId xmlns:a16="http://schemas.microsoft.com/office/drawing/2014/main" id="{7872204F-BE4B-43AC-9C9D-CF9C130A7BBD}"/>
                </a:ext>
              </a:extLst>
            </p:cNvPr>
            <p:cNvGrpSpPr/>
            <p:nvPr/>
          </p:nvGrpSpPr>
          <p:grpSpPr>
            <a:xfrm>
              <a:off x="7608409" y="2733583"/>
              <a:ext cx="1424510" cy="327423"/>
              <a:chOff x="8858790" y="3872398"/>
              <a:chExt cx="1511815" cy="327423"/>
            </a:xfrm>
          </p:grpSpPr>
          <p:sp>
            <p:nvSpPr>
              <p:cNvPr id="182" name="Round Same Side Corner Rectangle 36">
                <a:extLst>
                  <a:ext uri="{FF2B5EF4-FFF2-40B4-BE49-F238E27FC236}">
                    <a16:creationId xmlns:a16="http://schemas.microsoft.com/office/drawing/2014/main" id="{DE277CA3-BD42-4E78-A2E7-85553F5618FC}"/>
                  </a:ext>
                </a:extLst>
              </p:cNvPr>
              <p:cNvSpPr/>
              <p:nvPr/>
            </p:nvSpPr>
            <p:spPr>
              <a:xfrm>
                <a:off x="8918248" y="3872398"/>
                <a:ext cx="1452357"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完整性维护</a:t>
                </a:r>
              </a:p>
            </p:txBody>
          </p:sp>
          <p:sp>
            <p:nvSpPr>
              <p:cNvPr id="183" name="椭圆 182">
                <a:extLst>
                  <a:ext uri="{FF2B5EF4-FFF2-40B4-BE49-F238E27FC236}">
                    <a16:creationId xmlns:a16="http://schemas.microsoft.com/office/drawing/2014/main" id="{C674A0C0-2F70-4785-BF8F-573A30D26BF2}"/>
                  </a:ext>
                </a:extLst>
              </p:cNvPr>
              <p:cNvSpPr>
                <a:spLocks/>
              </p:cNvSpPr>
              <p:nvPr/>
            </p:nvSpPr>
            <p:spPr>
              <a:xfrm>
                <a:off x="8858790" y="3999900"/>
                <a:ext cx="76413"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69" name="组合 168">
              <a:extLst>
                <a:ext uri="{FF2B5EF4-FFF2-40B4-BE49-F238E27FC236}">
                  <a16:creationId xmlns:a16="http://schemas.microsoft.com/office/drawing/2014/main" id="{BEC1C423-444A-4EA3-B58D-194817D59E7A}"/>
                </a:ext>
              </a:extLst>
            </p:cNvPr>
            <p:cNvGrpSpPr/>
            <p:nvPr/>
          </p:nvGrpSpPr>
          <p:grpSpPr>
            <a:xfrm>
              <a:off x="304286" y="2273500"/>
              <a:ext cx="1271976" cy="327423"/>
              <a:chOff x="8809162" y="3836910"/>
              <a:chExt cx="1271976" cy="327423"/>
            </a:xfrm>
          </p:grpSpPr>
          <p:sp>
            <p:nvSpPr>
              <p:cNvPr id="180" name="Round Same Side Corner Rectangle 36">
                <a:extLst>
                  <a:ext uri="{FF2B5EF4-FFF2-40B4-BE49-F238E27FC236}">
                    <a16:creationId xmlns:a16="http://schemas.microsoft.com/office/drawing/2014/main" id="{50DE8E87-229B-420D-872B-C2A7BB598D71}"/>
                  </a:ext>
                </a:extLst>
              </p:cNvPr>
              <p:cNvSpPr/>
              <p:nvPr/>
            </p:nvSpPr>
            <p:spPr>
              <a:xfrm>
                <a:off x="8868984" y="3836910"/>
                <a:ext cx="121215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需求确定</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81" name="椭圆 180">
                <a:extLst>
                  <a:ext uri="{FF2B5EF4-FFF2-40B4-BE49-F238E27FC236}">
                    <a16:creationId xmlns:a16="http://schemas.microsoft.com/office/drawing/2014/main" id="{CE0588E6-A2C7-4635-A792-49C2A7DC2DEA}"/>
                  </a:ext>
                </a:extLst>
              </p:cNvPr>
              <p:cNvSpPr>
                <a:spLocks noChangeAspect="1"/>
              </p:cNvSpPr>
              <p:nvPr/>
            </p:nvSpPr>
            <p:spPr>
              <a:xfrm>
                <a:off x="8809162" y="3964412"/>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0" name="组合 169">
              <a:extLst>
                <a:ext uri="{FF2B5EF4-FFF2-40B4-BE49-F238E27FC236}">
                  <a16:creationId xmlns:a16="http://schemas.microsoft.com/office/drawing/2014/main" id="{1F4EE551-6DF1-4DB5-BD32-47D01340B199}"/>
                </a:ext>
              </a:extLst>
            </p:cNvPr>
            <p:cNvGrpSpPr/>
            <p:nvPr/>
          </p:nvGrpSpPr>
          <p:grpSpPr>
            <a:xfrm>
              <a:off x="304286" y="2733583"/>
              <a:ext cx="1271976" cy="327423"/>
              <a:chOff x="8809162" y="3836910"/>
              <a:chExt cx="1271976" cy="327423"/>
            </a:xfrm>
          </p:grpSpPr>
          <p:sp>
            <p:nvSpPr>
              <p:cNvPr id="178" name="Round Same Side Corner Rectangle 36">
                <a:extLst>
                  <a:ext uri="{FF2B5EF4-FFF2-40B4-BE49-F238E27FC236}">
                    <a16:creationId xmlns:a16="http://schemas.microsoft.com/office/drawing/2014/main" id="{97240FFF-F013-4D5F-9275-9F11F0355B4B}"/>
                  </a:ext>
                </a:extLst>
              </p:cNvPr>
              <p:cNvSpPr/>
              <p:nvPr/>
            </p:nvSpPr>
            <p:spPr>
              <a:xfrm>
                <a:off x="8868984" y="3836910"/>
                <a:ext cx="121215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架构规划</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9" name="椭圆 178">
                <a:extLst>
                  <a:ext uri="{FF2B5EF4-FFF2-40B4-BE49-F238E27FC236}">
                    <a16:creationId xmlns:a16="http://schemas.microsoft.com/office/drawing/2014/main" id="{7CD6474D-3FE6-4B58-84B8-99D680154DBD}"/>
                  </a:ext>
                </a:extLst>
              </p:cNvPr>
              <p:cNvSpPr>
                <a:spLocks noChangeAspect="1"/>
              </p:cNvSpPr>
              <p:nvPr/>
            </p:nvSpPr>
            <p:spPr>
              <a:xfrm>
                <a:off x="8809162" y="3964412"/>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71" name="组合 170">
              <a:extLst>
                <a:ext uri="{FF2B5EF4-FFF2-40B4-BE49-F238E27FC236}">
                  <a16:creationId xmlns:a16="http://schemas.microsoft.com/office/drawing/2014/main" id="{5D2B3B7D-5FF2-4313-AF1A-0432C8F04B1E}"/>
                </a:ext>
              </a:extLst>
            </p:cNvPr>
            <p:cNvGrpSpPr/>
            <p:nvPr/>
          </p:nvGrpSpPr>
          <p:grpSpPr>
            <a:xfrm>
              <a:off x="3965162" y="2729641"/>
              <a:ext cx="1212438" cy="327423"/>
              <a:chOff x="8809162" y="3849860"/>
              <a:chExt cx="1212438" cy="327423"/>
            </a:xfrm>
          </p:grpSpPr>
          <p:sp>
            <p:nvSpPr>
              <p:cNvPr id="176" name="Round Same Side Corner Rectangle 36">
                <a:extLst>
                  <a:ext uri="{FF2B5EF4-FFF2-40B4-BE49-F238E27FC236}">
                    <a16:creationId xmlns:a16="http://schemas.microsoft.com/office/drawing/2014/main" id="{87CC5F5B-4AF5-451F-B2DF-183801242A1B}"/>
                  </a:ext>
                </a:extLst>
              </p:cNvPr>
              <p:cNvSpPr/>
              <p:nvPr/>
            </p:nvSpPr>
            <p:spPr>
              <a:xfrm>
                <a:off x="8809446" y="3849860"/>
                <a:ext cx="1212154" cy="327423"/>
              </a:xfrm>
              <a:prstGeom prst="round2SameRect">
                <a:avLst>
                  <a:gd name="adj1" fmla="val 0"/>
                  <a:gd name="adj2"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知识抽取</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177" name="椭圆 176">
                <a:extLst>
                  <a:ext uri="{FF2B5EF4-FFF2-40B4-BE49-F238E27FC236}">
                    <a16:creationId xmlns:a16="http://schemas.microsoft.com/office/drawing/2014/main" id="{8725690C-A392-4511-B7EB-82B165D5E827}"/>
                  </a:ext>
                </a:extLst>
              </p:cNvPr>
              <p:cNvSpPr>
                <a:spLocks noChangeAspect="1"/>
              </p:cNvSpPr>
              <p:nvPr/>
            </p:nvSpPr>
            <p:spPr>
              <a:xfrm>
                <a:off x="8809162" y="3981304"/>
                <a:ext cx="72000" cy="724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2" name="箭头: 右 171">
              <a:extLst>
                <a:ext uri="{FF2B5EF4-FFF2-40B4-BE49-F238E27FC236}">
                  <a16:creationId xmlns:a16="http://schemas.microsoft.com/office/drawing/2014/main" id="{A4FE0103-3AA6-41F9-A2BC-18D631D15714}"/>
                </a:ext>
              </a:extLst>
            </p:cNvPr>
            <p:cNvSpPr/>
            <p:nvPr/>
          </p:nvSpPr>
          <p:spPr>
            <a:xfrm>
              <a:off x="1777524" y="2259287"/>
              <a:ext cx="100800" cy="439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73" name="箭头: 右 172">
              <a:extLst>
                <a:ext uri="{FF2B5EF4-FFF2-40B4-BE49-F238E27FC236}">
                  <a16:creationId xmlns:a16="http://schemas.microsoft.com/office/drawing/2014/main" id="{5BD6CDE5-B0C0-4C38-BA81-D7747C4C777F}"/>
                </a:ext>
              </a:extLst>
            </p:cNvPr>
            <p:cNvSpPr/>
            <p:nvPr/>
          </p:nvSpPr>
          <p:spPr>
            <a:xfrm>
              <a:off x="3616744" y="2259287"/>
              <a:ext cx="100800" cy="439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74" name="箭头: 右 173">
              <a:extLst>
                <a:ext uri="{FF2B5EF4-FFF2-40B4-BE49-F238E27FC236}">
                  <a16:creationId xmlns:a16="http://schemas.microsoft.com/office/drawing/2014/main" id="{B5CF5534-5411-496A-B0DB-3F736CC385E8}"/>
                </a:ext>
              </a:extLst>
            </p:cNvPr>
            <p:cNvSpPr/>
            <p:nvPr/>
          </p:nvSpPr>
          <p:spPr>
            <a:xfrm>
              <a:off x="5432821" y="2259287"/>
              <a:ext cx="100800" cy="439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75" name="箭头: 右 174">
              <a:extLst>
                <a:ext uri="{FF2B5EF4-FFF2-40B4-BE49-F238E27FC236}">
                  <a16:creationId xmlns:a16="http://schemas.microsoft.com/office/drawing/2014/main" id="{BBEE90FB-B491-452D-BB64-EBF1C0D026C1}"/>
                </a:ext>
              </a:extLst>
            </p:cNvPr>
            <p:cNvSpPr/>
            <p:nvPr/>
          </p:nvSpPr>
          <p:spPr>
            <a:xfrm>
              <a:off x="7253104" y="2259287"/>
              <a:ext cx="100800" cy="439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196" name="箭头: 右 195">
            <a:extLst>
              <a:ext uri="{FF2B5EF4-FFF2-40B4-BE49-F238E27FC236}">
                <a16:creationId xmlns:a16="http://schemas.microsoft.com/office/drawing/2014/main" id="{CCD6ACDA-8B45-44E8-AA13-9082D01F232D}"/>
              </a:ext>
            </a:extLst>
          </p:cNvPr>
          <p:cNvSpPr/>
          <p:nvPr/>
        </p:nvSpPr>
        <p:spPr>
          <a:xfrm>
            <a:off x="4971341" y="564003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97" name="箭头: 右 196">
            <a:extLst>
              <a:ext uri="{FF2B5EF4-FFF2-40B4-BE49-F238E27FC236}">
                <a16:creationId xmlns:a16="http://schemas.microsoft.com/office/drawing/2014/main" id="{E336842A-9EF3-4F8E-8475-DA5F4BEDD72A}"/>
              </a:ext>
            </a:extLst>
          </p:cNvPr>
          <p:cNvSpPr/>
          <p:nvPr/>
        </p:nvSpPr>
        <p:spPr>
          <a:xfrm>
            <a:off x="6947252" y="564003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4" name="矩形: 圆角 55">
            <a:extLst>
              <a:ext uri="{FF2B5EF4-FFF2-40B4-BE49-F238E27FC236}">
                <a16:creationId xmlns:a16="http://schemas.microsoft.com/office/drawing/2014/main" id="{1E16B815-4DC5-491D-ABDF-53DD4728C2E2}"/>
              </a:ext>
            </a:extLst>
          </p:cNvPr>
          <p:cNvSpPr/>
          <p:nvPr/>
        </p:nvSpPr>
        <p:spPr>
          <a:xfrm>
            <a:off x="134550" y="1258834"/>
            <a:ext cx="1312451" cy="370281"/>
          </a:xfrm>
          <a:prstGeom prst="roundRect">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需求侧</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矩形: 圆角 4">
            <a:extLst>
              <a:ext uri="{FF2B5EF4-FFF2-40B4-BE49-F238E27FC236}">
                <a16:creationId xmlns:a16="http://schemas.microsoft.com/office/drawing/2014/main" id="{D93EDB37-C34E-41CD-82F7-077F9BFD8B31}"/>
              </a:ext>
            </a:extLst>
          </p:cNvPr>
          <p:cNvSpPr/>
          <p:nvPr/>
        </p:nvSpPr>
        <p:spPr>
          <a:xfrm>
            <a:off x="134550" y="1250203"/>
            <a:ext cx="8858972" cy="1202322"/>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6" name="矩形: 圆角 55">
            <a:extLst>
              <a:ext uri="{FF2B5EF4-FFF2-40B4-BE49-F238E27FC236}">
                <a16:creationId xmlns:a16="http://schemas.microsoft.com/office/drawing/2014/main" id="{AEA37D38-27C4-4555-AE6D-109DA43B8813}"/>
              </a:ext>
            </a:extLst>
          </p:cNvPr>
          <p:cNvSpPr/>
          <p:nvPr/>
        </p:nvSpPr>
        <p:spPr>
          <a:xfrm>
            <a:off x="118622" y="2546432"/>
            <a:ext cx="1312451" cy="370281"/>
          </a:xfrm>
          <a:prstGeom prst="roundRect">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顶层设计</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矩形: 圆角 4">
            <a:extLst>
              <a:ext uri="{FF2B5EF4-FFF2-40B4-BE49-F238E27FC236}">
                <a16:creationId xmlns:a16="http://schemas.microsoft.com/office/drawing/2014/main" id="{28A02E97-3DCC-47C4-8E51-22C669FC8CDA}"/>
              </a:ext>
            </a:extLst>
          </p:cNvPr>
          <p:cNvSpPr/>
          <p:nvPr/>
        </p:nvSpPr>
        <p:spPr>
          <a:xfrm>
            <a:off x="116312" y="2537800"/>
            <a:ext cx="8918765" cy="2542693"/>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9" name="矩形: 圆角 55">
            <a:extLst>
              <a:ext uri="{FF2B5EF4-FFF2-40B4-BE49-F238E27FC236}">
                <a16:creationId xmlns:a16="http://schemas.microsoft.com/office/drawing/2014/main" id="{A92B5B1B-62D9-4601-9C6D-7E530C9E3166}"/>
              </a:ext>
            </a:extLst>
          </p:cNvPr>
          <p:cNvSpPr/>
          <p:nvPr/>
        </p:nvSpPr>
        <p:spPr>
          <a:xfrm>
            <a:off x="116312" y="5113902"/>
            <a:ext cx="1312451" cy="370281"/>
          </a:xfrm>
          <a:prstGeom prst="roundRect">
            <a:avLst/>
          </a:prstGeom>
          <a:solidFill>
            <a:schemeClr val="accent5">
              <a:lumMod val="20000"/>
              <a:lumOff val="8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落地指导</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矩形: 圆角 4">
            <a:extLst>
              <a:ext uri="{FF2B5EF4-FFF2-40B4-BE49-F238E27FC236}">
                <a16:creationId xmlns:a16="http://schemas.microsoft.com/office/drawing/2014/main" id="{2EDB5153-2029-4891-BB37-B18E63687A1B}"/>
              </a:ext>
            </a:extLst>
          </p:cNvPr>
          <p:cNvSpPr/>
          <p:nvPr/>
        </p:nvSpPr>
        <p:spPr>
          <a:xfrm>
            <a:off x="96689" y="5113902"/>
            <a:ext cx="8918765" cy="1482913"/>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nvGrpSpPr>
          <p:cNvPr id="14" name="组合 13">
            <a:extLst>
              <a:ext uri="{FF2B5EF4-FFF2-40B4-BE49-F238E27FC236}">
                <a16:creationId xmlns:a16="http://schemas.microsoft.com/office/drawing/2014/main" id="{47FCBBA6-B10B-4EBE-92A4-A3F51CED0D83}"/>
              </a:ext>
            </a:extLst>
          </p:cNvPr>
          <p:cNvGrpSpPr/>
          <p:nvPr/>
        </p:nvGrpSpPr>
        <p:grpSpPr>
          <a:xfrm>
            <a:off x="1140382" y="5451492"/>
            <a:ext cx="1569660" cy="1090021"/>
            <a:chOff x="1140382" y="5451492"/>
            <a:chExt cx="1569660" cy="1090021"/>
          </a:xfrm>
        </p:grpSpPr>
        <p:sp>
          <p:nvSpPr>
            <p:cNvPr id="202" name="矩形 201">
              <a:extLst>
                <a:ext uri="{FF2B5EF4-FFF2-40B4-BE49-F238E27FC236}">
                  <a16:creationId xmlns:a16="http://schemas.microsoft.com/office/drawing/2014/main" id="{3A433577-A0F1-4448-AFC6-0070CED13F13}"/>
                </a:ext>
              </a:extLst>
            </p:cNvPr>
            <p:cNvSpPr/>
            <p:nvPr/>
          </p:nvSpPr>
          <p:spPr>
            <a:xfrm>
              <a:off x="1140382" y="6172181"/>
              <a:ext cx="1569660" cy="369332"/>
            </a:xfrm>
            <a:prstGeom prst="rect">
              <a:avLst/>
            </a:prstGeom>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知识分类规范</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1" name="white-page-with-folded-corner_19864">
              <a:extLst>
                <a:ext uri="{FF2B5EF4-FFF2-40B4-BE49-F238E27FC236}">
                  <a16:creationId xmlns:a16="http://schemas.microsoft.com/office/drawing/2014/main" id="{74C9CDF1-0E13-47FE-A483-B2A8DD76BECE}"/>
                </a:ext>
              </a:extLst>
            </p:cNvPr>
            <p:cNvSpPr/>
            <p:nvPr/>
          </p:nvSpPr>
          <p:spPr>
            <a:xfrm>
              <a:off x="1580191" y="5451492"/>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72" name="文本框 71">
            <a:extLst>
              <a:ext uri="{FF2B5EF4-FFF2-40B4-BE49-F238E27FC236}">
                <a16:creationId xmlns:a16="http://schemas.microsoft.com/office/drawing/2014/main" id="{B32DFB99-F584-4844-85BD-959DE1685CDF}"/>
              </a:ext>
            </a:extLst>
          </p:cNvPr>
          <p:cNvSpPr txBox="1"/>
          <p:nvPr/>
        </p:nvSpPr>
        <p:spPr>
          <a:xfrm>
            <a:off x="6704071" y="1380421"/>
            <a:ext cx="1666824" cy="338554"/>
          </a:xfrm>
          <a:prstGeom prst="rect">
            <a:avLst/>
          </a:prstGeom>
          <a:solidFill>
            <a:schemeClr val="accent4">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应用</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73" name="文本框 72">
            <a:extLst>
              <a:ext uri="{FF2B5EF4-FFF2-40B4-BE49-F238E27FC236}">
                <a16:creationId xmlns:a16="http://schemas.microsoft.com/office/drawing/2014/main" id="{BED680DB-1840-499E-BC44-BAFBF6E425F2}"/>
              </a:ext>
            </a:extLst>
          </p:cNvPr>
          <p:cNvSpPr txBox="1"/>
          <p:nvPr/>
        </p:nvSpPr>
        <p:spPr>
          <a:xfrm>
            <a:off x="6704071" y="1974294"/>
            <a:ext cx="1666824" cy="338554"/>
          </a:xfrm>
          <a:prstGeom prst="rect">
            <a:avLst/>
          </a:prstGeom>
          <a:solidFill>
            <a:schemeClr val="accent4">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知识管理</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nvGrpSpPr>
          <p:cNvPr id="3" name="组合 2">
            <a:extLst>
              <a:ext uri="{FF2B5EF4-FFF2-40B4-BE49-F238E27FC236}">
                <a16:creationId xmlns:a16="http://schemas.microsoft.com/office/drawing/2014/main" id="{31F143AB-A9A6-41E1-8520-E5079F30F31D}"/>
              </a:ext>
            </a:extLst>
          </p:cNvPr>
          <p:cNvGrpSpPr/>
          <p:nvPr/>
        </p:nvGrpSpPr>
        <p:grpSpPr>
          <a:xfrm>
            <a:off x="3903683" y="1335599"/>
            <a:ext cx="2166749" cy="1011531"/>
            <a:chOff x="3417398" y="1366099"/>
            <a:chExt cx="2166749" cy="1011531"/>
          </a:xfrm>
        </p:grpSpPr>
        <p:grpSp>
          <p:nvGrpSpPr>
            <p:cNvPr id="2" name="组合 1">
              <a:extLst>
                <a:ext uri="{FF2B5EF4-FFF2-40B4-BE49-F238E27FC236}">
                  <a16:creationId xmlns:a16="http://schemas.microsoft.com/office/drawing/2014/main" id="{2123A88F-31D4-491E-A63B-69189F1AA6C3}"/>
                </a:ext>
              </a:extLst>
            </p:cNvPr>
            <p:cNvGrpSpPr/>
            <p:nvPr/>
          </p:nvGrpSpPr>
          <p:grpSpPr>
            <a:xfrm>
              <a:off x="3670642" y="1366099"/>
              <a:ext cx="1770151" cy="639568"/>
              <a:chOff x="2654514" y="768324"/>
              <a:chExt cx="1770151" cy="639568"/>
            </a:xfrm>
          </p:grpSpPr>
          <p:sp>
            <p:nvSpPr>
              <p:cNvPr id="198" name="data-encryption_3856">
                <a:extLst>
                  <a:ext uri="{FF2B5EF4-FFF2-40B4-BE49-F238E27FC236}">
                    <a16:creationId xmlns:a16="http://schemas.microsoft.com/office/drawing/2014/main" id="{0D659709-8877-4785-83F8-7A23252799A6}"/>
                  </a:ext>
                </a:extLst>
              </p:cNvPr>
              <p:cNvSpPr/>
              <p:nvPr/>
            </p:nvSpPr>
            <p:spPr>
              <a:xfrm>
                <a:off x="3825066" y="798207"/>
                <a:ext cx="599599"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94024" h="604016">
                    <a:moveTo>
                      <a:pt x="394400" y="372555"/>
                    </a:moveTo>
                    <a:lnTo>
                      <a:pt x="245692" y="523648"/>
                    </a:lnTo>
                    <a:cubicBezTo>
                      <a:pt x="239227" y="530077"/>
                      <a:pt x="239227" y="536507"/>
                      <a:pt x="245692" y="539721"/>
                    </a:cubicBezTo>
                    <a:cubicBezTo>
                      <a:pt x="248925" y="542936"/>
                      <a:pt x="255390" y="542936"/>
                      <a:pt x="258623" y="539721"/>
                    </a:cubicBezTo>
                    <a:lnTo>
                      <a:pt x="407331" y="391843"/>
                    </a:lnTo>
                    <a:cubicBezTo>
                      <a:pt x="404099" y="385414"/>
                      <a:pt x="397633" y="378984"/>
                      <a:pt x="394400" y="372555"/>
                    </a:cubicBezTo>
                    <a:close/>
                    <a:moveTo>
                      <a:pt x="528561" y="250395"/>
                    </a:moveTo>
                    <a:cubicBezTo>
                      <a:pt x="518863" y="250395"/>
                      <a:pt x="509164" y="253610"/>
                      <a:pt x="501082" y="260039"/>
                    </a:cubicBezTo>
                    <a:cubicBezTo>
                      <a:pt x="488151" y="276113"/>
                      <a:pt x="488151" y="298616"/>
                      <a:pt x="501082" y="314690"/>
                    </a:cubicBezTo>
                    <a:cubicBezTo>
                      <a:pt x="517246" y="327549"/>
                      <a:pt x="539876" y="327549"/>
                      <a:pt x="556039" y="314690"/>
                    </a:cubicBezTo>
                    <a:cubicBezTo>
                      <a:pt x="568971" y="298616"/>
                      <a:pt x="568971" y="276113"/>
                      <a:pt x="556039" y="260039"/>
                    </a:cubicBezTo>
                    <a:cubicBezTo>
                      <a:pt x="547957" y="253610"/>
                      <a:pt x="538259" y="250395"/>
                      <a:pt x="528561" y="250395"/>
                    </a:cubicBezTo>
                    <a:close/>
                    <a:moveTo>
                      <a:pt x="489363" y="222266"/>
                    </a:moveTo>
                    <a:cubicBezTo>
                      <a:pt x="516438" y="222266"/>
                      <a:pt x="543109" y="232714"/>
                      <a:pt x="562505" y="253610"/>
                    </a:cubicBezTo>
                    <a:cubicBezTo>
                      <a:pt x="604531" y="292187"/>
                      <a:pt x="604531" y="359696"/>
                      <a:pt x="562505" y="401488"/>
                    </a:cubicBezTo>
                    <a:cubicBezTo>
                      <a:pt x="533410" y="430420"/>
                      <a:pt x="491384" y="436850"/>
                      <a:pt x="452590" y="423991"/>
                    </a:cubicBezTo>
                    <a:lnTo>
                      <a:pt x="404099" y="475427"/>
                    </a:lnTo>
                    <a:lnTo>
                      <a:pt x="404099" y="501145"/>
                    </a:lnTo>
                    <a:cubicBezTo>
                      <a:pt x="404099" y="504359"/>
                      <a:pt x="400866" y="507574"/>
                      <a:pt x="397633" y="507574"/>
                    </a:cubicBezTo>
                    <a:lnTo>
                      <a:pt x="368538" y="507574"/>
                    </a:lnTo>
                    <a:lnTo>
                      <a:pt x="368538" y="510789"/>
                    </a:lnTo>
                    <a:lnTo>
                      <a:pt x="368538" y="530077"/>
                    </a:lnTo>
                    <a:cubicBezTo>
                      <a:pt x="368538" y="533292"/>
                      <a:pt x="365305" y="536507"/>
                      <a:pt x="358840" y="536507"/>
                    </a:cubicBezTo>
                    <a:lnTo>
                      <a:pt x="342676" y="536507"/>
                    </a:lnTo>
                    <a:lnTo>
                      <a:pt x="342676" y="568654"/>
                    </a:lnTo>
                    <a:cubicBezTo>
                      <a:pt x="342676" y="571869"/>
                      <a:pt x="339443" y="575084"/>
                      <a:pt x="336210" y="575084"/>
                    </a:cubicBezTo>
                    <a:lnTo>
                      <a:pt x="303882" y="575084"/>
                    </a:lnTo>
                    <a:lnTo>
                      <a:pt x="287718" y="591157"/>
                    </a:lnTo>
                    <a:cubicBezTo>
                      <a:pt x="284486" y="591157"/>
                      <a:pt x="216597" y="604016"/>
                      <a:pt x="216597" y="604016"/>
                    </a:cubicBezTo>
                    <a:lnTo>
                      <a:pt x="213364" y="600801"/>
                    </a:lnTo>
                    <a:cubicBezTo>
                      <a:pt x="213364" y="600801"/>
                      <a:pt x="223063" y="530077"/>
                      <a:pt x="223063" y="526862"/>
                    </a:cubicBezTo>
                    <a:lnTo>
                      <a:pt x="391167" y="362911"/>
                    </a:lnTo>
                    <a:cubicBezTo>
                      <a:pt x="378236" y="324334"/>
                      <a:pt x="384702" y="282542"/>
                      <a:pt x="413797" y="253610"/>
                    </a:cubicBezTo>
                    <a:cubicBezTo>
                      <a:pt x="434810" y="232714"/>
                      <a:pt x="462289" y="222266"/>
                      <a:pt x="489363" y="222266"/>
                    </a:cubicBezTo>
                    <a:close/>
                    <a:moveTo>
                      <a:pt x="239133" y="0"/>
                    </a:moveTo>
                    <a:cubicBezTo>
                      <a:pt x="352236" y="0"/>
                      <a:pt x="475034" y="28923"/>
                      <a:pt x="475034" y="86769"/>
                    </a:cubicBezTo>
                    <a:cubicBezTo>
                      <a:pt x="475034" y="89983"/>
                      <a:pt x="478265" y="118906"/>
                      <a:pt x="478265" y="128547"/>
                    </a:cubicBezTo>
                    <a:lnTo>
                      <a:pt x="478265" y="186393"/>
                    </a:lnTo>
                    <a:cubicBezTo>
                      <a:pt x="471802" y="189607"/>
                      <a:pt x="462108" y="192820"/>
                      <a:pt x="455645" y="196034"/>
                    </a:cubicBezTo>
                    <a:lnTo>
                      <a:pt x="455645" y="138188"/>
                    </a:lnTo>
                    <a:cubicBezTo>
                      <a:pt x="416866" y="170325"/>
                      <a:pt x="326384" y="189607"/>
                      <a:pt x="239133" y="189607"/>
                    </a:cubicBezTo>
                    <a:cubicBezTo>
                      <a:pt x="151881" y="189607"/>
                      <a:pt x="64630" y="170325"/>
                      <a:pt x="25852" y="138188"/>
                    </a:cubicBezTo>
                    <a:lnTo>
                      <a:pt x="25852" y="196034"/>
                    </a:lnTo>
                    <a:cubicBezTo>
                      <a:pt x="25852" y="234598"/>
                      <a:pt x="113103" y="279590"/>
                      <a:pt x="239133" y="279590"/>
                    </a:cubicBezTo>
                    <a:cubicBezTo>
                      <a:pt x="294069" y="279590"/>
                      <a:pt x="339310" y="273162"/>
                      <a:pt x="374857" y="260308"/>
                    </a:cubicBezTo>
                    <a:cubicBezTo>
                      <a:pt x="365162" y="273162"/>
                      <a:pt x="358699" y="289231"/>
                      <a:pt x="355467" y="308513"/>
                    </a:cubicBezTo>
                    <a:cubicBezTo>
                      <a:pt x="319921" y="314940"/>
                      <a:pt x="281142" y="321367"/>
                      <a:pt x="239133" y="321367"/>
                    </a:cubicBezTo>
                    <a:cubicBezTo>
                      <a:pt x="145418" y="321367"/>
                      <a:pt x="64630" y="298872"/>
                      <a:pt x="25852" y="260308"/>
                    </a:cubicBezTo>
                    <a:lnTo>
                      <a:pt x="25852" y="327795"/>
                    </a:lnTo>
                    <a:cubicBezTo>
                      <a:pt x="25852" y="366359"/>
                      <a:pt x="113103" y="408137"/>
                      <a:pt x="239133" y="408137"/>
                    </a:cubicBezTo>
                    <a:cubicBezTo>
                      <a:pt x="264985" y="408137"/>
                      <a:pt x="287606" y="408137"/>
                      <a:pt x="310226" y="404923"/>
                    </a:cubicBezTo>
                    <a:lnTo>
                      <a:pt x="268216" y="446701"/>
                    </a:lnTo>
                    <a:cubicBezTo>
                      <a:pt x="258522" y="446701"/>
                      <a:pt x="248827" y="449914"/>
                      <a:pt x="239133" y="449914"/>
                    </a:cubicBezTo>
                    <a:cubicBezTo>
                      <a:pt x="145418" y="449914"/>
                      <a:pt x="64630" y="424205"/>
                      <a:pt x="25852" y="388855"/>
                    </a:cubicBezTo>
                    <a:lnTo>
                      <a:pt x="25852" y="453128"/>
                    </a:lnTo>
                    <a:cubicBezTo>
                      <a:pt x="25852" y="488478"/>
                      <a:pt x="90482" y="527042"/>
                      <a:pt x="190659" y="536683"/>
                    </a:cubicBezTo>
                    <a:cubicBezTo>
                      <a:pt x="190659" y="543111"/>
                      <a:pt x="187428" y="549538"/>
                      <a:pt x="187428" y="559179"/>
                    </a:cubicBezTo>
                    <a:cubicBezTo>
                      <a:pt x="77556" y="549538"/>
                      <a:pt x="0" y="507760"/>
                      <a:pt x="0" y="453128"/>
                    </a:cubicBezTo>
                    <a:lnTo>
                      <a:pt x="0" y="385641"/>
                    </a:lnTo>
                    <a:cubicBezTo>
                      <a:pt x="0" y="376000"/>
                      <a:pt x="3231" y="366359"/>
                      <a:pt x="9694" y="356718"/>
                    </a:cubicBezTo>
                    <a:cubicBezTo>
                      <a:pt x="3231" y="347077"/>
                      <a:pt x="0" y="337436"/>
                      <a:pt x="0" y="327795"/>
                    </a:cubicBezTo>
                    <a:lnTo>
                      <a:pt x="0" y="257094"/>
                    </a:lnTo>
                    <a:cubicBezTo>
                      <a:pt x="0" y="247453"/>
                      <a:pt x="3231" y="237812"/>
                      <a:pt x="9694" y="228171"/>
                    </a:cubicBezTo>
                    <a:cubicBezTo>
                      <a:pt x="3231" y="218530"/>
                      <a:pt x="0" y="205675"/>
                      <a:pt x="0" y="196034"/>
                    </a:cubicBezTo>
                    <a:lnTo>
                      <a:pt x="0" y="128547"/>
                    </a:lnTo>
                    <a:cubicBezTo>
                      <a:pt x="0" y="118906"/>
                      <a:pt x="6463" y="89983"/>
                      <a:pt x="6463" y="86769"/>
                    </a:cubicBezTo>
                    <a:cubicBezTo>
                      <a:pt x="6463" y="28923"/>
                      <a:pt x="126029" y="0"/>
                      <a:pt x="2391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99" name="brain-in-head_77306">
                <a:extLst>
                  <a:ext uri="{FF2B5EF4-FFF2-40B4-BE49-F238E27FC236}">
                    <a16:creationId xmlns:a16="http://schemas.microsoft.com/office/drawing/2014/main" id="{16680A2D-EB10-4AF0-8F15-99752344AB9E}"/>
                  </a:ext>
                </a:extLst>
              </p:cNvPr>
              <p:cNvSpPr/>
              <p:nvPr/>
            </p:nvSpPr>
            <p:spPr>
              <a:xfrm>
                <a:off x="2654514" y="768324"/>
                <a:ext cx="509907"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506484" h="605592">
                    <a:moveTo>
                      <a:pt x="312701" y="530693"/>
                    </a:moveTo>
                    <a:lnTo>
                      <a:pt x="312701" y="555443"/>
                    </a:lnTo>
                    <a:lnTo>
                      <a:pt x="363584" y="555443"/>
                    </a:lnTo>
                    <a:lnTo>
                      <a:pt x="363584" y="530693"/>
                    </a:lnTo>
                    <a:close/>
                    <a:moveTo>
                      <a:pt x="312701" y="481285"/>
                    </a:moveTo>
                    <a:lnTo>
                      <a:pt x="312701" y="505942"/>
                    </a:lnTo>
                    <a:lnTo>
                      <a:pt x="363584" y="505942"/>
                    </a:lnTo>
                    <a:lnTo>
                      <a:pt x="363584" y="481285"/>
                    </a:lnTo>
                    <a:close/>
                    <a:moveTo>
                      <a:pt x="312701" y="431784"/>
                    </a:moveTo>
                    <a:lnTo>
                      <a:pt x="312701" y="456535"/>
                    </a:lnTo>
                    <a:lnTo>
                      <a:pt x="363584" y="456535"/>
                    </a:lnTo>
                    <a:lnTo>
                      <a:pt x="363584" y="431784"/>
                    </a:lnTo>
                    <a:close/>
                    <a:moveTo>
                      <a:pt x="312701" y="382377"/>
                    </a:moveTo>
                    <a:lnTo>
                      <a:pt x="312701" y="407127"/>
                    </a:lnTo>
                    <a:lnTo>
                      <a:pt x="363584" y="407127"/>
                    </a:lnTo>
                    <a:lnTo>
                      <a:pt x="363584" y="382377"/>
                    </a:lnTo>
                    <a:close/>
                    <a:moveTo>
                      <a:pt x="312701" y="332969"/>
                    </a:moveTo>
                    <a:lnTo>
                      <a:pt x="312701" y="357627"/>
                    </a:lnTo>
                    <a:lnTo>
                      <a:pt x="363584" y="357627"/>
                    </a:lnTo>
                    <a:lnTo>
                      <a:pt x="363584" y="332969"/>
                    </a:lnTo>
                    <a:close/>
                    <a:moveTo>
                      <a:pt x="109353" y="248892"/>
                    </a:moveTo>
                    <a:cubicBezTo>
                      <a:pt x="98211" y="248892"/>
                      <a:pt x="89204" y="257884"/>
                      <a:pt x="89204" y="269008"/>
                    </a:cubicBezTo>
                    <a:cubicBezTo>
                      <a:pt x="89204" y="280131"/>
                      <a:pt x="98211" y="289216"/>
                      <a:pt x="109353" y="289216"/>
                    </a:cubicBezTo>
                    <a:cubicBezTo>
                      <a:pt x="120496" y="289216"/>
                      <a:pt x="129595" y="280131"/>
                      <a:pt x="129595" y="269008"/>
                    </a:cubicBezTo>
                    <a:cubicBezTo>
                      <a:pt x="129595" y="257884"/>
                      <a:pt x="120496" y="248892"/>
                      <a:pt x="109353" y="248892"/>
                    </a:cubicBezTo>
                    <a:close/>
                    <a:moveTo>
                      <a:pt x="151326" y="120314"/>
                    </a:moveTo>
                    <a:cubicBezTo>
                      <a:pt x="173791" y="120314"/>
                      <a:pt x="192171" y="138667"/>
                      <a:pt x="192171" y="161098"/>
                    </a:cubicBezTo>
                    <a:cubicBezTo>
                      <a:pt x="192171" y="163601"/>
                      <a:pt x="191893" y="166103"/>
                      <a:pt x="191428" y="168513"/>
                    </a:cubicBezTo>
                    <a:cubicBezTo>
                      <a:pt x="191428" y="168513"/>
                      <a:pt x="191428" y="168513"/>
                      <a:pt x="191428" y="168606"/>
                    </a:cubicBezTo>
                    <a:cubicBezTo>
                      <a:pt x="191428" y="177411"/>
                      <a:pt x="198669" y="184641"/>
                      <a:pt x="207581" y="184641"/>
                    </a:cubicBezTo>
                    <a:cubicBezTo>
                      <a:pt x="216400" y="184641"/>
                      <a:pt x="223641" y="177411"/>
                      <a:pt x="223641" y="168606"/>
                    </a:cubicBezTo>
                    <a:cubicBezTo>
                      <a:pt x="223641" y="161747"/>
                      <a:pt x="229210" y="156185"/>
                      <a:pt x="235987" y="156185"/>
                    </a:cubicBezTo>
                    <a:cubicBezTo>
                      <a:pt x="242856" y="156185"/>
                      <a:pt x="248426" y="161747"/>
                      <a:pt x="248426" y="168606"/>
                    </a:cubicBezTo>
                    <a:cubicBezTo>
                      <a:pt x="248426" y="191037"/>
                      <a:pt x="230046" y="209297"/>
                      <a:pt x="207581" y="209297"/>
                    </a:cubicBezTo>
                    <a:cubicBezTo>
                      <a:pt x="194585" y="209297"/>
                      <a:pt x="183074" y="203272"/>
                      <a:pt x="175554" y="193910"/>
                    </a:cubicBezTo>
                    <a:cubicBezTo>
                      <a:pt x="168778" y="198916"/>
                      <a:pt x="160423" y="201882"/>
                      <a:pt x="151326" y="201882"/>
                    </a:cubicBezTo>
                    <a:cubicBezTo>
                      <a:pt x="144456" y="201882"/>
                      <a:pt x="138979" y="196320"/>
                      <a:pt x="138979" y="189554"/>
                    </a:cubicBezTo>
                    <a:cubicBezTo>
                      <a:pt x="138979" y="182695"/>
                      <a:pt x="144456" y="177133"/>
                      <a:pt x="151326" y="177133"/>
                    </a:cubicBezTo>
                    <a:cubicBezTo>
                      <a:pt x="160145" y="177133"/>
                      <a:pt x="167385" y="169996"/>
                      <a:pt x="167385" y="161098"/>
                    </a:cubicBezTo>
                    <a:cubicBezTo>
                      <a:pt x="167385" y="152292"/>
                      <a:pt x="160145" y="145062"/>
                      <a:pt x="151326" y="145062"/>
                    </a:cubicBezTo>
                    <a:cubicBezTo>
                      <a:pt x="144456" y="145062"/>
                      <a:pt x="138979" y="139501"/>
                      <a:pt x="138979" y="132735"/>
                    </a:cubicBezTo>
                    <a:cubicBezTo>
                      <a:pt x="138979" y="125875"/>
                      <a:pt x="144456" y="120314"/>
                      <a:pt x="151326" y="120314"/>
                    </a:cubicBezTo>
                    <a:close/>
                    <a:moveTo>
                      <a:pt x="424819" y="105142"/>
                    </a:moveTo>
                    <a:cubicBezTo>
                      <a:pt x="431689" y="105142"/>
                      <a:pt x="437260" y="110703"/>
                      <a:pt x="437260" y="117469"/>
                    </a:cubicBezTo>
                    <a:cubicBezTo>
                      <a:pt x="437260" y="124328"/>
                      <a:pt x="431689" y="129889"/>
                      <a:pt x="424819" y="129889"/>
                    </a:cubicBezTo>
                    <a:cubicBezTo>
                      <a:pt x="415998" y="129889"/>
                      <a:pt x="408756" y="137025"/>
                      <a:pt x="408756" y="145923"/>
                    </a:cubicBezTo>
                    <a:cubicBezTo>
                      <a:pt x="408756" y="150186"/>
                      <a:pt x="410428" y="154172"/>
                      <a:pt x="413492" y="157230"/>
                    </a:cubicBezTo>
                    <a:cubicBezTo>
                      <a:pt x="416556" y="160289"/>
                      <a:pt x="420548" y="161957"/>
                      <a:pt x="424819" y="161957"/>
                    </a:cubicBezTo>
                    <a:cubicBezTo>
                      <a:pt x="431689" y="161957"/>
                      <a:pt x="437260" y="167518"/>
                      <a:pt x="437260" y="174284"/>
                    </a:cubicBezTo>
                    <a:cubicBezTo>
                      <a:pt x="437260" y="181143"/>
                      <a:pt x="431689" y="186704"/>
                      <a:pt x="424819" y="186704"/>
                    </a:cubicBezTo>
                    <a:cubicBezTo>
                      <a:pt x="413956" y="186704"/>
                      <a:pt x="403650" y="182440"/>
                      <a:pt x="395944" y="174748"/>
                    </a:cubicBezTo>
                    <a:cubicBezTo>
                      <a:pt x="393623" y="172338"/>
                      <a:pt x="391580" y="169743"/>
                      <a:pt x="389816" y="166870"/>
                    </a:cubicBezTo>
                    <a:cubicBezTo>
                      <a:pt x="390094" y="168631"/>
                      <a:pt x="390187" y="170484"/>
                      <a:pt x="390187" y="172338"/>
                    </a:cubicBezTo>
                    <a:cubicBezTo>
                      <a:pt x="390187" y="178362"/>
                      <a:pt x="388887" y="184201"/>
                      <a:pt x="386381" y="189577"/>
                    </a:cubicBezTo>
                    <a:cubicBezTo>
                      <a:pt x="393066" y="191431"/>
                      <a:pt x="399193" y="194953"/>
                      <a:pt x="404207" y="200050"/>
                    </a:cubicBezTo>
                    <a:cubicBezTo>
                      <a:pt x="412006" y="207743"/>
                      <a:pt x="416184" y="217938"/>
                      <a:pt x="416184" y="228875"/>
                    </a:cubicBezTo>
                    <a:cubicBezTo>
                      <a:pt x="416184" y="239719"/>
                      <a:pt x="412006" y="250007"/>
                      <a:pt x="404207" y="257700"/>
                    </a:cubicBezTo>
                    <a:cubicBezTo>
                      <a:pt x="396501" y="265393"/>
                      <a:pt x="386288" y="269563"/>
                      <a:pt x="375332" y="269563"/>
                    </a:cubicBezTo>
                    <a:cubicBezTo>
                      <a:pt x="368554" y="269563"/>
                      <a:pt x="362983" y="264095"/>
                      <a:pt x="362983" y="257236"/>
                    </a:cubicBezTo>
                    <a:cubicBezTo>
                      <a:pt x="362983" y="250378"/>
                      <a:pt x="368554" y="244910"/>
                      <a:pt x="375332" y="244910"/>
                    </a:cubicBezTo>
                    <a:cubicBezTo>
                      <a:pt x="379696" y="244910"/>
                      <a:pt x="383688" y="243241"/>
                      <a:pt x="386752" y="240183"/>
                    </a:cubicBezTo>
                    <a:cubicBezTo>
                      <a:pt x="389816" y="237124"/>
                      <a:pt x="391487" y="233139"/>
                      <a:pt x="391487" y="228875"/>
                    </a:cubicBezTo>
                    <a:cubicBezTo>
                      <a:pt x="391487" y="224519"/>
                      <a:pt x="389816" y="220534"/>
                      <a:pt x="386752" y="217475"/>
                    </a:cubicBezTo>
                    <a:cubicBezTo>
                      <a:pt x="383688" y="214416"/>
                      <a:pt x="379696" y="212748"/>
                      <a:pt x="375332" y="212748"/>
                    </a:cubicBezTo>
                    <a:cubicBezTo>
                      <a:pt x="371989" y="212748"/>
                      <a:pt x="368926" y="211451"/>
                      <a:pt x="366697" y="209226"/>
                    </a:cubicBezTo>
                    <a:cubicBezTo>
                      <a:pt x="361312" y="211729"/>
                      <a:pt x="355463" y="213026"/>
                      <a:pt x="349335" y="213026"/>
                    </a:cubicBezTo>
                    <a:cubicBezTo>
                      <a:pt x="348964" y="213026"/>
                      <a:pt x="348592" y="213026"/>
                      <a:pt x="348128" y="213026"/>
                    </a:cubicBezTo>
                    <a:cubicBezTo>
                      <a:pt x="349242" y="214880"/>
                      <a:pt x="349892" y="217012"/>
                      <a:pt x="349892" y="219236"/>
                    </a:cubicBezTo>
                    <a:cubicBezTo>
                      <a:pt x="349892" y="226095"/>
                      <a:pt x="344321" y="231656"/>
                      <a:pt x="337544" y="231656"/>
                    </a:cubicBezTo>
                    <a:cubicBezTo>
                      <a:pt x="328630" y="231656"/>
                      <a:pt x="321388" y="238792"/>
                      <a:pt x="321388" y="247690"/>
                    </a:cubicBezTo>
                    <a:cubicBezTo>
                      <a:pt x="321388" y="256495"/>
                      <a:pt x="328630" y="263724"/>
                      <a:pt x="337544" y="263724"/>
                    </a:cubicBezTo>
                    <a:cubicBezTo>
                      <a:pt x="344321" y="263724"/>
                      <a:pt x="349892" y="269285"/>
                      <a:pt x="349892" y="276051"/>
                    </a:cubicBezTo>
                    <a:cubicBezTo>
                      <a:pt x="349892" y="282910"/>
                      <a:pt x="344321" y="288471"/>
                      <a:pt x="337544" y="288471"/>
                    </a:cubicBezTo>
                    <a:cubicBezTo>
                      <a:pt x="314982" y="288471"/>
                      <a:pt x="296691" y="270120"/>
                      <a:pt x="296691" y="247690"/>
                    </a:cubicBezTo>
                    <a:cubicBezTo>
                      <a:pt x="296691" y="245558"/>
                      <a:pt x="296877" y="243427"/>
                      <a:pt x="297156" y="241295"/>
                    </a:cubicBezTo>
                    <a:cubicBezTo>
                      <a:pt x="296598" y="241388"/>
                      <a:pt x="295949" y="241480"/>
                      <a:pt x="295391" y="241480"/>
                    </a:cubicBezTo>
                    <a:cubicBezTo>
                      <a:pt x="288521" y="241480"/>
                      <a:pt x="283043" y="235919"/>
                      <a:pt x="283043" y="229153"/>
                    </a:cubicBezTo>
                    <a:cubicBezTo>
                      <a:pt x="283043" y="224797"/>
                      <a:pt x="281372" y="220812"/>
                      <a:pt x="278308" y="217753"/>
                    </a:cubicBezTo>
                    <a:cubicBezTo>
                      <a:pt x="275244" y="214695"/>
                      <a:pt x="271251" y="213026"/>
                      <a:pt x="266888" y="213026"/>
                    </a:cubicBezTo>
                    <a:cubicBezTo>
                      <a:pt x="262617" y="213026"/>
                      <a:pt x="258624" y="214695"/>
                      <a:pt x="255560" y="217753"/>
                    </a:cubicBezTo>
                    <a:cubicBezTo>
                      <a:pt x="252497" y="220812"/>
                      <a:pt x="250825" y="224797"/>
                      <a:pt x="250825" y="229153"/>
                    </a:cubicBezTo>
                    <a:cubicBezTo>
                      <a:pt x="250825" y="235919"/>
                      <a:pt x="245347" y="241480"/>
                      <a:pt x="238477" y="241480"/>
                    </a:cubicBezTo>
                    <a:cubicBezTo>
                      <a:pt x="231606" y="241480"/>
                      <a:pt x="226128" y="235919"/>
                      <a:pt x="226128" y="229153"/>
                    </a:cubicBezTo>
                    <a:cubicBezTo>
                      <a:pt x="226128" y="218217"/>
                      <a:pt x="230306" y="208021"/>
                      <a:pt x="238013" y="200328"/>
                    </a:cubicBezTo>
                    <a:cubicBezTo>
                      <a:pt x="245719" y="192636"/>
                      <a:pt x="256025" y="188372"/>
                      <a:pt x="266888" y="188372"/>
                    </a:cubicBezTo>
                    <a:cubicBezTo>
                      <a:pt x="277844" y="188372"/>
                      <a:pt x="288057" y="192636"/>
                      <a:pt x="295763" y="200328"/>
                    </a:cubicBezTo>
                    <a:cubicBezTo>
                      <a:pt x="301519" y="205982"/>
                      <a:pt x="305326" y="213026"/>
                      <a:pt x="306904" y="220719"/>
                    </a:cubicBezTo>
                    <a:cubicBezTo>
                      <a:pt x="314425" y="212285"/>
                      <a:pt x="325288" y="206909"/>
                      <a:pt x="337544" y="206909"/>
                    </a:cubicBezTo>
                    <a:cubicBezTo>
                      <a:pt x="337915" y="206909"/>
                      <a:pt x="338286" y="206909"/>
                      <a:pt x="338658" y="207002"/>
                    </a:cubicBezTo>
                    <a:cubicBezTo>
                      <a:pt x="337636" y="205148"/>
                      <a:pt x="336986" y="203016"/>
                      <a:pt x="336986" y="200699"/>
                    </a:cubicBezTo>
                    <a:cubicBezTo>
                      <a:pt x="336986" y="193933"/>
                      <a:pt x="342557" y="188372"/>
                      <a:pt x="349335" y="188372"/>
                    </a:cubicBezTo>
                    <a:cubicBezTo>
                      <a:pt x="353699" y="188372"/>
                      <a:pt x="357691" y="186704"/>
                      <a:pt x="360755" y="183645"/>
                    </a:cubicBezTo>
                    <a:cubicBezTo>
                      <a:pt x="363726" y="180587"/>
                      <a:pt x="365397" y="176601"/>
                      <a:pt x="365397" y="172338"/>
                    </a:cubicBezTo>
                    <a:cubicBezTo>
                      <a:pt x="365397" y="167982"/>
                      <a:pt x="363726" y="163996"/>
                      <a:pt x="360755" y="160938"/>
                    </a:cubicBezTo>
                    <a:cubicBezTo>
                      <a:pt x="357691" y="157879"/>
                      <a:pt x="353699" y="156211"/>
                      <a:pt x="349335" y="156211"/>
                    </a:cubicBezTo>
                    <a:cubicBezTo>
                      <a:pt x="342557" y="156211"/>
                      <a:pt x="336986" y="150743"/>
                      <a:pt x="336986" y="143884"/>
                    </a:cubicBezTo>
                    <a:cubicBezTo>
                      <a:pt x="336986" y="137025"/>
                      <a:pt x="342557" y="131557"/>
                      <a:pt x="349335" y="131557"/>
                    </a:cubicBezTo>
                    <a:cubicBezTo>
                      <a:pt x="360291" y="131557"/>
                      <a:pt x="370504" y="135820"/>
                      <a:pt x="378210" y="143513"/>
                    </a:cubicBezTo>
                    <a:cubicBezTo>
                      <a:pt x="380624" y="145830"/>
                      <a:pt x="382667" y="148518"/>
                      <a:pt x="384431" y="151299"/>
                    </a:cubicBezTo>
                    <a:cubicBezTo>
                      <a:pt x="384152" y="149538"/>
                      <a:pt x="384059" y="147684"/>
                      <a:pt x="384059" y="145923"/>
                    </a:cubicBezTo>
                    <a:cubicBezTo>
                      <a:pt x="384059" y="123401"/>
                      <a:pt x="402350" y="105142"/>
                      <a:pt x="424819" y="105142"/>
                    </a:cubicBezTo>
                    <a:close/>
                    <a:moveTo>
                      <a:pt x="267295" y="63932"/>
                    </a:moveTo>
                    <a:cubicBezTo>
                      <a:pt x="278153" y="63932"/>
                      <a:pt x="288454" y="68196"/>
                      <a:pt x="296156" y="75891"/>
                    </a:cubicBezTo>
                    <a:cubicBezTo>
                      <a:pt x="303859" y="83585"/>
                      <a:pt x="308128" y="93783"/>
                      <a:pt x="308128" y="104722"/>
                    </a:cubicBezTo>
                    <a:cubicBezTo>
                      <a:pt x="308128" y="106298"/>
                      <a:pt x="308035" y="107873"/>
                      <a:pt x="307849" y="109357"/>
                    </a:cubicBezTo>
                    <a:cubicBezTo>
                      <a:pt x="316202" y="110655"/>
                      <a:pt x="324182" y="114455"/>
                      <a:pt x="330679" y="120852"/>
                    </a:cubicBezTo>
                    <a:cubicBezTo>
                      <a:pt x="335504" y="125673"/>
                      <a:pt x="335504" y="133552"/>
                      <a:pt x="330679" y="138373"/>
                    </a:cubicBezTo>
                    <a:cubicBezTo>
                      <a:pt x="325760" y="143194"/>
                      <a:pt x="317965" y="143194"/>
                      <a:pt x="313139" y="138373"/>
                    </a:cubicBezTo>
                    <a:cubicBezTo>
                      <a:pt x="306829" y="132069"/>
                      <a:pt x="296713" y="132069"/>
                      <a:pt x="290403" y="138373"/>
                    </a:cubicBezTo>
                    <a:cubicBezTo>
                      <a:pt x="284185" y="144584"/>
                      <a:pt x="284185" y="154781"/>
                      <a:pt x="290403" y="161085"/>
                    </a:cubicBezTo>
                    <a:cubicBezTo>
                      <a:pt x="295228" y="165906"/>
                      <a:pt x="295228" y="173693"/>
                      <a:pt x="290403" y="178514"/>
                    </a:cubicBezTo>
                    <a:cubicBezTo>
                      <a:pt x="287990" y="180924"/>
                      <a:pt x="284835" y="182129"/>
                      <a:pt x="281679" y="182129"/>
                    </a:cubicBezTo>
                    <a:cubicBezTo>
                      <a:pt x="278524" y="182129"/>
                      <a:pt x="275369" y="180924"/>
                      <a:pt x="272956" y="178514"/>
                    </a:cubicBezTo>
                    <a:cubicBezTo>
                      <a:pt x="256994" y="162661"/>
                      <a:pt x="256994" y="136797"/>
                      <a:pt x="272956" y="120852"/>
                    </a:cubicBezTo>
                    <a:cubicBezTo>
                      <a:pt x="274719" y="119091"/>
                      <a:pt x="276575" y="117515"/>
                      <a:pt x="278617" y="116124"/>
                    </a:cubicBezTo>
                    <a:cubicBezTo>
                      <a:pt x="278617" y="116124"/>
                      <a:pt x="278617" y="116124"/>
                      <a:pt x="278617" y="116031"/>
                    </a:cubicBezTo>
                    <a:cubicBezTo>
                      <a:pt x="281679" y="113065"/>
                      <a:pt x="283350" y="108986"/>
                      <a:pt x="283350" y="104722"/>
                    </a:cubicBezTo>
                    <a:cubicBezTo>
                      <a:pt x="283350" y="100457"/>
                      <a:pt x="281679" y="96378"/>
                      <a:pt x="278617" y="93319"/>
                    </a:cubicBezTo>
                    <a:cubicBezTo>
                      <a:pt x="275647" y="90353"/>
                      <a:pt x="271564" y="88684"/>
                      <a:pt x="267295" y="88684"/>
                    </a:cubicBezTo>
                    <a:cubicBezTo>
                      <a:pt x="263026" y="88684"/>
                      <a:pt x="258943" y="90353"/>
                      <a:pt x="255881" y="93319"/>
                    </a:cubicBezTo>
                    <a:cubicBezTo>
                      <a:pt x="251055" y="98232"/>
                      <a:pt x="243260" y="98232"/>
                      <a:pt x="238434" y="93412"/>
                    </a:cubicBezTo>
                    <a:cubicBezTo>
                      <a:pt x="233608" y="88498"/>
                      <a:pt x="233608" y="80711"/>
                      <a:pt x="238434" y="75891"/>
                    </a:cubicBezTo>
                    <a:cubicBezTo>
                      <a:pt x="246136" y="68196"/>
                      <a:pt x="256345" y="63932"/>
                      <a:pt x="267295" y="63932"/>
                    </a:cubicBezTo>
                    <a:close/>
                    <a:moveTo>
                      <a:pt x="295895" y="36523"/>
                    </a:moveTo>
                    <a:cubicBezTo>
                      <a:pt x="280388" y="36523"/>
                      <a:pt x="266275" y="43012"/>
                      <a:pt x="256061" y="53486"/>
                    </a:cubicBezTo>
                    <a:cubicBezTo>
                      <a:pt x="249375" y="49871"/>
                      <a:pt x="241854" y="47832"/>
                      <a:pt x="233776" y="47832"/>
                    </a:cubicBezTo>
                    <a:cubicBezTo>
                      <a:pt x="213070" y="47832"/>
                      <a:pt x="195428" y="61458"/>
                      <a:pt x="188836" y="80369"/>
                    </a:cubicBezTo>
                    <a:cubicBezTo>
                      <a:pt x="183914" y="78329"/>
                      <a:pt x="178622" y="77310"/>
                      <a:pt x="173051" y="77310"/>
                    </a:cubicBezTo>
                    <a:cubicBezTo>
                      <a:pt x="149187" y="77310"/>
                      <a:pt x="129874" y="97054"/>
                      <a:pt x="129874" y="121341"/>
                    </a:cubicBezTo>
                    <a:cubicBezTo>
                      <a:pt x="129874" y="122731"/>
                      <a:pt x="129874" y="124029"/>
                      <a:pt x="130059" y="125327"/>
                    </a:cubicBezTo>
                    <a:cubicBezTo>
                      <a:pt x="112974" y="132743"/>
                      <a:pt x="101089" y="150077"/>
                      <a:pt x="101089" y="170192"/>
                    </a:cubicBezTo>
                    <a:cubicBezTo>
                      <a:pt x="101089" y="197167"/>
                      <a:pt x="122445" y="218951"/>
                      <a:pt x="148816" y="218951"/>
                    </a:cubicBezTo>
                    <a:cubicBezTo>
                      <a:pt x="152902" y="218951"/>
                      <a:pt x="156987" y="218395"/>
                      <a:pt x="160794" y="217468"/>
                    </a:cubicBezTo>
                    <a:cubicBezTo>
                      <a:pt x="163765" y="241384"/>
                      <a:pt x="183821" y="260016"/>
                      <a:pt x="208056" y="260016"/>
                    </a:cubicBezTo>
                    <a:cubicBezTo>
                      <a:pt x="213256" y="260016"/>
                      <a:pt x="218270" y="259089"/>
                      <a:pt x="222912" y="257606"/>
                    </a:cubicBezTo>
                    <a:cubicBezTo>
                      <a:pt x="234426" y="277814"/>
                      <a:pt x="255875" y="291348"/>
                      <a:pt x="280481" y="291348"/>
                    </a:cubicBezTo>
                    <a:cubicBezTo>
                      <a:pt x="283638" y="291348"/>
                      <a:pt x="286702" y="291070"/>
                      <a:pt x="289766" y="290699"/>
                    </a:cubicBezTo>
                    <a:cubicBezTo>
                      <a:pt x="297287" y="300618"/>
                      <a:pt x="309080" y="307014"/>
                      <a:pt x="322358" y="307014"/>
                    </a:cubicBezTo>
                    <a:cubicBezTo>
                      <a:pt x="333036" y="307014"/>
                      <a:pt x="342785" y="302842"/>
                      <a:pt x="350120" y="295983"/>
                    </a:cubicBezTo>
                    <a:cubicBezTo>
                      <a:pt x="351049" y="295983"/>
                      <a:pt x="351885" y="296075"/>
                      <a:pt x="352720" y="296075"/>
                    </a:cubicBezTo>
                    <a:cubicBezTo>
                      <a:pt x="367112" y="296075"/>
                      <a:pt x="379740" y="288474"/>
                      <a:pt x="387169" y="277072"/>
                    </a:cubicBezTo>
                    <a:cubicBezTo>
                      <a:pt x="389026" y="277351"/>
                      <a:pt x="390976" y="277536"/>
                      <a:pt x="392926" y="277536"/>
                    </a:cubicBezTo>
                    <a:cubicBezTo>
                      <a:pt x="412982" y="277536"/>
                      <a:pt x="429602" y="262890"/>
                      <a:pt x="433316" y="243516"/>
                    </a:cubicBezTo>
                    <a:cubicBezTo>
                      <a:pt x="460058" y="240086"/>
                      <a:pt x="480764" y="216726"/>
                      <a:pt x="480764" y="188454"/>
                    </a:cubicBezTo>
                    <a:cubicBezTo>
                      <a:pt x="480764" y="167968"/>
                      <a:pt x="469807" y="149984"/>
                      <a:pt x="453558" y="140437"/>
                    </a:cubicBezTo>
                    <a:cubicBezTo>
                      <a:pt x="455137" y="135894"/>
                      <a:pt x="455972" y="131074"/>
                      <a:pt x="455972" y="126068"/>
                    </a:cubicBezTo>
                    <a:cubicBezTo>
                      <a:pt x="455972" y="102060"/>
                      <a:pt x="436938" y="82593"/>
                      <a:pt x="413446" y="82593"/>
                    </a:cubicBezTo>
                    <a:cubicBezTo>
                      <a:pt x="410753" y="82593"/>
                      <a:pt x="408153" y="82871"/>
                      <a:pt x="405553" y="83335"/>
                    </a:cubicBezTo>
                    <a:cubicBezTo>
                      <a:pt x="397568" y="67854"/>
                      <a:pt x="381690" y="57194"/>
                      <a:pt x="363306" y="57194"/>
                    </a:cubicBezTo>
                    <a:cubicBezTo>
                      <a:pt x="355877" y="57194"/>
                      <a:pt x="348913" y="58956"/>
                      <a:pt x="342692" y="62015"/>
                    </a:cubicBezTo>
                    <a:cubicBezTo>
                      <a:pt x="332571" y="46627"/>
                      <a:pt x="315394" y="36523"/>
                      <a:pt x="295895" y="36523"/>
                    </a:cubicBezTo>
                    <a:close/>
                    <a:moveTo>
                      <a:pt x="280202" y="0"/>
                    </a:moveTo>
                    <a:cubicBezTo>
                      <a:pt x="405182" y="0"/>
                      <a:pt x="506484" y="98537"/>
                      <a:pt x="506484" y="220064"/>
                    </a:cubicBezTo>
                    <a:cubicBezTo>
                      <a:pt x="506484" y="289309"/>
                      <a:pt x="473522" y="351138"/>
                      <a:pt x="422081" y="391461"/>
                    </a:cubicBezTo>
                    <a:lnTo>
                      <a:pt x="422081" y="605592"/>
                    </a:lnTo>
                    <a:lnTo>
                      <a:pt x="175836" y="605592"/>
                    </a:lnTo>
                    <a:lnTo>
                      <a:pt x="175836" y="518920"/>
                    </a:lnTo>
                    <a:lnTo>
                      <a:pt x="154294" y="518920"/>
                    </a:lnTo>
                    <a:cubicBezTo>
                      <a:pt x="97932" y="518920"/>
                      <a:pt x="52249" y="472849"/>
                      <a:pt x="52249" y="416119"/>
                    </a:cubicBezTo>
                    <a:lnTo>
                      <a:pt x="52249" y="390905"/>
                    </a:lnTo>
                    <a:lnTo>
                      <a:pt x="23465" y="390905"/>
                    </a:lnTo>
                    <a:cubicBezTo>
                      <a:pt x="15479" y="390905"/>
                      <a:pt x="8144" y="386919"/>
                      <a:pt x="3780" y="380245"/>
                    </a:cubicBezTo>
                    <a:cubicBezTo>
                      <a:pt x="-491" y="373663"/>
                      <a:pt x="-1234" y="365228"/>
                      <a:pt x="2016" y="357997"/>
                    </a:cubicBezTo>
                    <a:lnTo>
                      <a:pt x="54849" y="239437"/>
                    </a:lnTo>
                    <a:cubicBezTo>
                      <a:pt x="54292" y="233041"/>
                      <a:pt x="53920" y="226552"/>
                      <a:pt x="53920" y="220064"/>
                    </a:cubicBezTo>
                    <a:cubicBezTo>
                      <a:pt x="53920" y="98537"/>
                      <a:pt x="155223" y="0"/>
                      <a:pt x="2802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6" name="直接箭头连接符 15">
                <a:extLst>
                  <a:ext uri="{FF2B5EF4-FFF2-40B4-BE49-F238E27FC236}">
                    <a16:creationId xmlns:a16="http://schemas.microsoft.com/office/drawing/2014/main" id="{508F100A-284F-4C6F-AA78-95414C500023}"/>
                  </a:ext>
                </a:extLst>
              </p:cNvPr>
              <p:cNvCxnSpPr>
                <a:cxnSpLocks/>
              </p:cNvCxnSpPr>
              <p:nvPr/>
            </p:nvCxnSpPr>
            <p:spPr>
              <a:xfrm>
                <a:off x="3253213" y="1143833"/>
                <a:ext cx="4041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4" name="文本框 73">
              <a:extLst>
                <a:ext uri="{FF2B5EF4-FFF2-40B4-BE49-F238E27FC236}">
                  <a16:creationId xmlns:a16="http://schemas.microsoft.com/office/drawing/2014/main" id="{7890F269-D34B-40CB-A45E-078A32489EFC}"/>
                </a:ext>
              </a:extLst>
            </p:cNvPr>
            <p:cNvSpPr txBox="1"/>
            <p:nvPr/>
          </p:nvSpPr>
          <p:spPr>
            <a:xfrm>
              <a:off x="4667263" y="2039076"/>
              <a:ext cx="916884" cy="338554"/>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知识库</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75" name="文本框 74">
              <a:extLst>
                <a:ext uri="{FF2B5EF4-FFF2-40B4-BE49-F238E27FC236}">
                  <a16:creationId xmlns:a16="http://schemas.microsoft.com/office/drawing/2014/main" id="{2D41B48E-608E-4448-86C7-0AF0E6A4B56E}"/>
                </a:ext>
              </a:extLst>
            </p:cNvPr>
            <p:cNvSpPr txBox="1"/>
            <p:nvPr/>
          </p:nvSpPr>
          <p:spPr>
            <a:xfrm>
              <a:off x="3417398" y="2039076"/>
              <a:ext cx="1059341" cy="338554"/>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专家知识</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grpSp>
      <p:sp>
        <p:nvSpPr>
          <p:cNvPr id="80" name="文本框 79">
            <a:extLst>
              <a:ext uri="{FF2B5EF4-FFF2-40B4-BE49-F238E27FC236}">
                <a16:creationId xmlns:a16="http://schemas.microsoft.com/office/drawing/2014/main" id="{9A040246-4156-473B-8085-DC3D53841997}"/>
              </a:ext>
            </a:extLst>
          </p:cNvPr>
          <p:cNvSpPr txBox="1"/>
          <p:nvPr/>
        </p:nvSpPr>
        <p:spPr>
          <a:xfrm>
            <a:off x="1606517" y="1380421"/>
            <a:ext cx="1666824" cy="338554"/>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难利用</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81" name="文本框 80">
            <a:extLst>
              <a:ext uri="{FF2B5EF4-FFF2-40B4-BE49-F238E27FC236}">
                <a16:creationId xmlns:a16="http://schemas.microsoft.com/office/drawing/2014/main" id="{EDB43119-525D-4389-AA6A-5A13DAE5C2CA}"/>
              </a:ext>
            </a:extLst>
          </p:cNvPr>
          <p:cNvSpPr txBox="1"/>
          <p:nvPr/>
        </p:nvSpPr>
        <p:spPr>
          <a:xfrm>
            <a:off x="1606517" y="1974294"/>
            <a:ext cx="1666824" cy="338554"/>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个人知识</a:t>
            </a: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7" name="直接箭头连接符 6">
            <a:extLst>
              <a:ext uri="{FF2B5EF4-FFF2-40B4-BE49-F238E27FC236}">
                <a16:creationId xmlns:a16="http://schemas.microsoft.com/office/drawing/2014/main" id="{14CFD7AA-856B-4099-8B55-0F55C7FB522C}"/>
              </a:ext>
            </a:extLst>
          </p:cNvPr>
          <p:cNvCxnSpPr>
            <a:stCxn id="80" idx="3"/>
          </p:cNvCxnSpPr>
          <p:nvPr/>
        </p:nvCxnSpPr>
        <p:spPr>
          <a:xfrm>
            <a:off x="3273341" y="1549698"/>
            <a:ext cx="630342" cy="216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F7692E0-39C3-410A-B3EA-504DF23B09D6}"/>
              </a:ext>
            </a:extLst>
          </p:cNvPr>
          <p:cNvCxnSpPr>
            <a:stCxn id="81" idx="3"/>
          </p:cNvCxnSpPr>
          <p:nvPr/>
        </p:nvCxnSpPr>
        <p:spPr>
          <a:xfrm flipV="1">
            <a:off x="3273341" y="1833717"/>
            <a:ext cx="630342" cy="309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8D9E64-6DE6-4A7C-9A3B-4613172B6B94}"/>
              </a:ext>
            </a:extLst>
          </p:cNvPr>
          <p:cNvCxnSpPr>
            <a:cxnSpLocks/>
            <a:endCxn id="72" idx="1"/>
          </p:cNvCxnSpPr>
          <p:nvPr/>
        </p:nvCxnSpPr>
        <p:spPr>
          <a:xfrm flipV="1">
            <a:off x="6177064" y="1549698"/>
            <a:ext cx="527007" cy="284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0B69A31-45FA-41A8-A0C3-5829FCE2F54F}"/>
              </a:ext>
            </a:extLst>
          </p:cNvPr>
          <p:cNvCxnSpPr>
            <a:endCxn id="73" idx="1"/>
          </p:cNvCxnSpPr>
          <p:nvPr/>
        </p:nvCxnSpPr>
        <p:spPr>
          <a:xfrm>
            <a:off x="6185099" y="1870213"/>
            <a:ext cx="518972" cy="27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9B3C384F-E3E5-47A3-B2C4-D5A9C0EB6509}"/>
              </a:ext>
            </a:extLst>
          </p:cNvPr>
          <p:cNvGrpSpPr/>
          <p:nvPr/>
        </p:nvGrpSpPr>
        <p:grpSpPr>
          <a:xfrm>
            <a:off x="3122083" y="5401432"/>
            <a:ext cx="1800493" cy="1098626"/>
            <a:chOff x="1306270" y="5438634"/>
            <a:chExt cx="1800493" cy="1098626"/>
          </a:xfrm>
        </p:grpSpPr>
        <p:sp>
          <p:nvSpPr>
            <p:cNvPr id="92" name="矩形 91">
              <a:extLst>
                <a:ext uri="{FF2B5EF4-FFF2-40B4-BE49-F238E27FC236}">
                  <a16:creationId xmlns:a16="http://schemas.microsoft.com/office/drawing/2014/main" id="{7E958A42-8632-415A-9DFE-81CF76763266}"/>
                </a:ext>
              </a:extLst>
            </p:cNvPr>
            <p:cNvSpPr/>
            <p:nvPr/>
          </p:nvSpPr>
          <p:spPr>
            <a:xfrm>
              <a:off x="1306270" y="6167928"/>
              <a:ext cx="1800493" cy="369332"/>
            </a:xfrm>
            <a:prstGeom prst="rect">
              <a:avLst/>
            </a:prstGeom>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知识规则化模板</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3" name="white-page-with-folded-corner_19864">
              <a:extLst>
                <a:ext uri="{FF2B5EF4-FFF2-40B4-BE49-F238E27FC236}">
                  <a16:creationId xmlns:a16="http://schemas.microsoft.com/office/drawing/2014/main" id="{E2A863F4-2F33-4912-8A78-9B5C28C430A3}"/>
                </a:ext>
              </a:extLst>
            </p:cNvPr>
            <p:cNvSpPr/>
            <p:nvPr/>
          </p:nvSpPr>
          <p:spPr>
            <a:xfrm>
              <a:off x="1853249" y="5438634"/>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97" name="组合 96">
            <a:extLst>
              <a:ext uri="{FF2B5EF4-FFF2-40B4-BE49-F238E27FC236}">
                <a16:creationId xmlns:a16="http://schemas.microsoft.com/office/drawing/2014/main" id="{C8BF8512-AD73-4F1F-9BFB-67B0B6F6FC8F}"/>
              </a:ext>
            </a:extLst>
          </p:cNvPr>
          <p:cNvGrpSpPr/>
          <p:nvPr/>
        </p:nvGrpSpPr>
        <p:grpSpPr>
          <a:xfrm>
            <a:off x="5427419" y="5410037"/>
            <a:ext cx="1569660" cy="1090021"/>
            <a:chOff x="1140382" y="5451492"/>
            <a:chExt cx="1569660" cy="1090021"/>
          </a:xfrm>
        </p:grpSpPr>
        <p:sp>
          <p:nvSpPr>
            <p:cNvPr id="98" name="矩形 97">
              <a:extLst>
                <a:ext uri="{FF2B5EF4-FFF2-40B4-BE49-F238E27FC236}">
                  <a16:creationId xmlns:a16="http://schemas.microsoft.com/office/drawing/2014/main" id="{70A88D1D-C48F-4F03-B1FE-DAE308926125}"/>
                </a:ext>
              </a:extLst>
            </p:cNvPr>
            <p:cNvSpPr/>
            <p:nvPr/>
          </p:nvSpPr>
          <p:spPr>
            <a:xfrm>
              <a:off x="1140382" y="6172181"/>
              <a:ext cx="1569660" cy="369332"/>
            </a:xfrm>
            <a:prstGeom prst="rect">
              <a:avLst/>
            </a:prstGeom>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知识应用规范</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99" name="white-page-with-folded-corner_19864">
              <a:extLst>
                <a:ext uri="{FF2B5EF4-FFF2-40B4-BE49-F238E27FC236}">
                  <a16:creationId xmlns:a16="http://schemas.microsoft.com/office/drawing/2014/main" id="{C7E90323-F7AD-4BBA-B4FA-13743084B2C0}"/>
                </a:ext>
              </a:extLst>
            </p:cNvPr>
            <p:cNvSpPr/>
            <p:nvPr/>
          </p:nvSpPr>
          <p:spPr>
            <a:xfrm>
              <a:off x="1580191" y="5451492"/>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100" name="组合 99">
            <a:extLst>
              <a:ext uri="{FF2B5EF4-FFF2-40B4-BE49-F238E27FC236}">
                <a16:creationId xmlns:a16="http://schemas.microsoft.com/office/drawing/2014/main" id="{E7B47CA4-17CB-4CFE-ABE5-6923D5CD0C84}"/>
              </a:ext>
            </a:extLst>
          </p:cNvPr>
          <p:cNvGrpSpPr/>
          <p:nvPr/>
        </p:nvGrpSpPr>
        <p:grpSpPr>
          <a:xfrm>
            <a:off x="7410918" y="5410037"/>
            <a:ext cx="1569660" cy="1090021"/>
            <a:chOff x="1140382" y="5451492"/>
            <a:chExt cx="1569660" cy="1090021"/>
          </a:xfrm>
        </p:grpSpPr>
        <p:sp>
          <p:nvSpPr>
            <p:cNvPr id="101" name="矩形 100">
              <a:extLst>
                <a:ext uri="{FF2B5EF4-FFF2-40B4-BE49-F238E27FC236}">
                  <a16:creationId xmlns:a16="http://schemas.microsoft.com/office/drawing/2014/main" id="{1ED928D1-B08C-401E-9CBC-EDE75E613696}"/>
                </a:ext>
              </a:extLst>
            </p:cNvPr>
            <p:cNvSpPr/>
            <p:nvPr/>
          </p:nvSpPr>
          <p:spPr>
            <a:xfrm>
              <a:off x="1140382" y="6172181"/>
              <a:ext cx="1569660" cy="369332"/>
            </a:xfrm>
            <a:prstGeom prst="rect">
              <a:avLst/>
            </a:prstGeom>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初步应用建议</a:t>
              </a:r>
              <a:endParaRPr kumimoji="0" lang="en-US" altLang="zh-CN" sz="18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2" name="white-page-with-folded-corner_19864">
              <a:extLst>
                <a:ext uri="{FF2B5EF4-FFF2-40B4-BE49-F238E27FC236}">
                  <a16:creationId xmlns:a16="http://schemas.microsoft.com/office/drawing/2014/main" id="{3A43E493-246D-4CE6-B0DD-FB4951DE8D94}"/>
                </a:ext>
              </a:extLst>
            </p:cNvPr>
            <p:cNvSpPr/>
            <p:nvPr/>
          </p:nvSpPr>
          <p:spPr>
            <a:xfrm>
              <a:off x="1580191" y="5451492"/>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custDataLst>
      <p:tags r:id="rId1"/>
    </p:custDataLst>
    <p:extLst>
      <p:ext uri="{BB962C8B-B14F-4D97-AF65-F5344CB8AC3E}">
        <p14:creationId xmlns:p14="http://schemas.microsoft.com/office/powerpoint/2010/main" val="279972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3108307" y="2590520"/>
            <a:ext cx="2954655"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研究内容</a:t>
            </a:r>
          </a:p>
        </p:txBody>
      </p:sp>
    </p:spTree>
    <p:extLst>
      <p:ext uri="{BB962C8B-B14F-4D97-AF65-F5344CB8AC3E}">
        <p14:creationId xmlns:p14="http://schemas.microsoft.com/office/powerpoint/2010/main" val="227098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内容一</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知识分类及描述方法选用规范</a:t>
            </a:r>
            <a:endPar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16880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矩形 185">
            <a:extLst>
              <a:ext uri="{FF2B5EF4-FFF2-40B4-BE49-F238E27FC236}">
                <a16:creationId xmlns:a16="http://schemas.microsoft.com/office/drawing/2014/main" id="{01AD440D-7B9A-41DA-961B-99DA8D25C04F}"/>
              </a:ext>
            </a:extLst>
          </p:cNvPr>
          <p:cNvSpPr/>
          <p:nvPr/>
        </p:nvSpPr>
        <p:spPr>
          <a:xfrm>
            <a:off x="121590" y="3534307"/>
            <a:ext cx="8795559" cy="296622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nvPr>
        </p:nvSpPr>
        <p:spPr>
          <a:xfrm>
            <a:off x="232438" y="51908"/>
            <a:ext cx="8112026" cy="548640"/>
          </a:xfrm>
        </p:spPr>
        <p:txBody>
          <a:bodyPr>
            <a:normAutofit/>
          </a:bodyPr>
          <a:lstStyle/>
          <a:p>
            <a:r>
              <a:rPr lang="en-US" altLang="zh-CN" dirty="0"/>
              <a:t>1</a:t>
            </a:r>
            <a:r>
              <a:rPr lang="zh-CN" altLang="en-US" dirty="0"/>
              <a:t>、专家知识规则化描述研究</a:t>
            </a:r>
          </a:p>
        </p:txBody>
      </p:sp>
      <p:sp>
        <p:nvSpPr>
          <p:cNvPr id="67" name="TextBox 13">
            <a:extLst>
              <a:ext uri="{FF2B5EF4-FFF2-40B4-BE49-F238E27FC236}">
                <a16:creationId xmlns:a16="http://schemas.microsoft.com/office/drawing/2014/main" id="{2C7FD602-F5C4-430E-8E8E-BBDA58063F08}"/>
              </a:ext>
            </a:extLst>
          </p:cNvPr>
          <p:cNvSpPr txBox="1"/>
          <p:nvPr/>
        </p:nvSpPr>
        <p:spPr>
          <a:xfrm>
            <a:off x="158842" y="675944"/>
            <a:ext cx="160650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知识分类</a:t>
            </a:r>
          </a:p>
        </p:txBody>
      </p:sp>
      <p:sp>
        <p:nvSpPr>
          <p:cNvPr id="129" name="箭头: 右 128">
            <a:extLst>
              <a:ext uri="{FF2B5EF4-FFF2-40B4-BE49-F238E27FC236}">
                <a16:creationId xmlns:a16="http://schemas.microsoft.com/office/drawing/2014/main" id="{88FA082C-4152-465F-A2A8-205A50204069}"/>
              </a:ext>
            </a:extLst>
          </p:cNvPr>
          <p:cNvSpPr/>
          <p:nvPr/>
        </p:nvSpPr>
        <p:spPr>
          <a:xfrm>
            <a:off x="5892807" y="4832458"/>
            <a:ext cx="288000" cy="432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 name="组合 2">
            <a:extLst>
              <a:ext uri="{FF2B5EF4-FFF2-40B4-BE49-F238E27FC236}">
                <a16:creationId xmlns:a16="http://schemas.microsoft.com/office/drawing/2014/main" id="{BAC1D24B-59E1-4DD7-8AD7-99D71E0BE19A}"/>
              </a:ext>
            </a:extLst>
          </p:cNvPr>
          <p:cNvGrpSpPr/>
          <p:nvPr/>
        </p:nvGrpSpPr>
        <p:grpSpPr>
          <a:xfrm>
            <a:off x="1854396" y="1181937"/>
            <a:ext cx="2349981" cy="1995573"/>
            <a:chOff x="208909" y="4140363"/>
            <a:chExt cx="2349981" cy="1995573"/>
          </a:xfrm>
        </p:grpSpPr>
        <p:sp>
          <p:nvSpPr>
            <p:cNvPr id="57" name="矩形 56">
              <a:extLst>
                <a:ext uri="{FF2B5EF4-FFF2-40B4-BE49-F238E27FC236}">
                  <a16:creationId xmlns:a16="http://schemas.microsoft.com/office/drawing/2014/main" id="{C4C8CB76-73CF-4470-B44B-5BC52B0DC3A0}"/>
                </a:ext>
              </a:extLst>
            </p:cNvPr>
            <p:cNvSpPr/>
            <p:nvPr/>
          </p:nvSpPr>
          <p:spPr>
            <a:xfrm>
              <a:off x="208909" y="4146713"/>
              <a:ext cx="2349981" cy="1989223"/>
            </a:xfrm>
            <a:prstGeom prst="rect">
              <a:avLst/>
            </a:prstGeom>
            <a:solidFill>
              <a:schemeClr val="accent1">
                <a:lumMod val="20000"/>
                <a:lumOff val="80000"/>
              </a:schemeClr>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文本框 57">
              <a:extLst>
                <a:ext uri="{FF2B5EF4-FFF2-40B4-BE49-F238E27FC236}">
                  <a16:creationId xmlns:a16="http://schemas.microsoft.com/office/drawing/2014/main" id="{B4EBEFB9-5B4A-41F2-86B1-DAF38180FF33}"/>
                </a:ext>
              </a:extLst>
            </p:cNvPr>
            <p:cNvSpPr txBox="1"/>
            <p:nvPr/>
          </p:nvSpPr>
          <p:spPr>
            <a:xfrm>
              <a:off x="905918" y="4140363"/>
              <a:ext cx="1014441" cy="369332"/>
            </a:xfrm>
            <a:prstGeom prst="rect">
              <a:avLst/>
            </a:prstGeom>
            <a:noFill/>
          </p:spPr>
          <p:txBody>
            <a:bodyPr wrap="square" rtlCol="0">
              <a:spAutoFit/>
            </a:bodyPr>
            <a:lstStyle/>
            <a:p>
              <a:r>
                <a:rPr lang="zh-CN" altLang="en-US" dirty="0"/>
                <a:t>源知识</a:t>
              </a:r>
            </a:p>
          </p:txBody>
        </p:sp>
        <p:sp>
          <p:nvSpPr>
            <p:cNvPr id="59" name="iconfont-10043-4933418">
              <a:extLst>
                <a:ext uri="{FF2B5EF4-FFF2-40B4-BE49-F238E27FC236}">
                  <a16:creationId xmlns:a16="http://schemas.microsoft.com/office/drawing/2014/main" id="{62C8B53B-BECF-49E2-A3DA-8913FECDDE7A}"/>
                </a:ext>
              </a:extLst>
            </p:cNvPr>
            <p:cNvSpPr/>
            <p:nvPr/>
          </p:nvSpPr>
          <p:spPr>
            <a:xfrm>
              <a:off x="470902" y="4483165"/>
              <a:ext cx="360000" cy="324000"/>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iconfont-11673-5560763">
              <a:extLst>
                <a:ext uri="{FF2B5EF4-FFF2-40B4-BE49-F238E27FC236}">
                  <a16:creationId xmlns:a16="http://schemas.microsoft.com/office/drawing/2014/main" id="{F55E7FA4-2372-4A61-8B37-32D3DE8463E2}"/>
                </a:ext>
              </a:extLst>
            </p:cNvPr>
            <p:cNvSpPr/>
            <p:nvPr/>
          </p:nvSpPr>
          <p:spPr>
            <a:xfrm>
              <a:off x="1163139" y="4519165"/>
              <a:ext cx="360000" cy="288000"/>
            </a:xfrm>
            <a:custGeom>
              <a:avLst/>
              <a:gdLst>
                <a:gd name="connsiteX0" fmla="*/ 526036 w 608229"/>
                <a:gd name="connsiteY0" fmla="*/ 460365 h 526122"/>
                <a:gd name="connsiteX1" fmla="*/ 558914 w 608229"/>
                <a:gd name="connsiteY1" fmla="*/ 460365 h 526122"/>
                <a:gd name="connsiteX2" fmla="*/ 567133 w 608229"/>
                <a:gd name="connsiteY2" fmla="*/ 468586 h 526122"/>
                <a:gd name="connsiteX3" fmla="*/ 558914 w 608229"/>
                <a:gd name="connsiteY3" fmla="*/ 476807 h 526122"/>
                <a:gd name="connsiteX4" fmla="*/ 526036 w 608229"/>
                <a:gd name="connsiteY4" fmla="*/ 476807 h 526122"/>
                <a:gd name="connsiteX5" fmla="*/ 517817 w 608229"/>
                <a:gd name="connsiteY5" fmla="*/ 468586 h 526122"/>
                <a:gd name="connsiteX6" fmla="*/ 526036 w 608229"/>
                <a:gd name="connsiteY6" fmla="*/ 460365 h 526122"/>
                <a:gd name="connsiteX7" fmla="*/ 49316 w 608229"/>
                <a:gd name="connsiteY7" fmla="*/ 460365 h 526122"/>
                <a:gd name="connsiteX8" fmla="*/ 82194 w 608229"/>
                <a:gd name="connsiteY8" fmla="*/ 460365 h 526122"/>
                <a:gd name="connsiteX9" fmla="*/ 90413 w 608229"/>
                <a:gd name="connsiteY9" fmla="*/ 468586 h 526122"/>
                <a:gd name="connsiteX10" fmla="*/ 82194 w 608229"/>
                <a:gd name="connsiteY10" fmla="*/ 476807 h 526122"/>
                <a:gd name="connsiteX11" fmla="*/ 49316 w 608229"/>
                <a:gd name="connsiteY11" fmla="*/ 476807 h 526122"/>
                <a:gd name="connsiteX12" fmla="*/ 41097 w 608229"/>
                <a:gd name="connsiteY12" fmla="*/ 468586 h 526122"/>
                <a:gd name="connsiteX13" fmla="*/ 49316 w 608229"/>
                <a:gd name="connsiteY13" fmla="*/ 460365 h 526122"/>
                <a:gd name="connsiteX14" fmla="*/ 526036 w 608229"/>
                <a:gd name="connsiteY14" fmla="*/ 394597 h 526122"/>
                <a:gd name="connsiteX15" fmla="*/ 558914 w 608229"/>
                <a:gd name="connsiteY15" fmla="*/ 394597 h 526122"/>
                <a:gd name="connsiteX16" fmla="*/ 567133 w 608229"/>
                <a:gd name="connsiteY16" fmla="*/ 402818 h 526122"/>
                <a:gd name="connsiteX17" fmla="*/ 558914 w 608229"/>
                <a:gd name="connsiteY17" fmla="*/ 411039 h 526122"/>
                <a:gd name="connsiteX18" fmla="*/ 526036 w 608229"/>
                <a:gd name="connsiteY18" fmla="*/ 411039 h 526122"/>
                <a:gd name="connsiteX19" fmla="*/ 517817 w 608229"/>
                <a:gd name="connsiteY19" fmla="*/ 402818 h 526122"/>
                <a:gd name="connsiteX20" fmla="*/ 526036 w 608229"/>
                <a:gd name="connsiteY20" fmla="*/ 394597 h 526122"/>
                <a:gd name="connsiteX21" fmla="*/ 49316 w 608229"/>
                <a:gd name="connsiteY21" fmla="*/ 394597 h 526122"/>
                <a:gd name="connsiteX22" fmla="*/ 82194 w 608229"/>
                <a:gd name="connsiteY22" fmla="*/ 394597 h 526122"/>
                <a:gd name="connsiteX23" fmla="*/ 90413 w 608229"/>
                <a:gd name="connsiteY23" fmla="*/ 402818 h 526122"/>
                <a:gd name="connsiteX24" fmla="*/ 82194 w 608229"/>
                <a:gd name="connsiteY24" fmla="*/ 411039 h 526122"/>
                <a:gd name="connsiteX25" fmla="*/ 49316 w 608229"/>
                <a:gd name="connsiteY25" fmla="*/ 411039 h 526122"/>
                <a:gd name="connsiteX26" fmla="*/ 41097 w 608229"/>
                <a:gd name="connsiteY26" fmla="*/ 402818 h 526122"/>
                <a:gd name="connsiteX27" fmla="*/ 49316 w 608229"/>
                <a:gd name="connsiteY27" fmla="*/ 394597 h 526122"/>
                <a:gd name="connsiteX28" fmla="*/ 526036 w 608229"/>
                <a:gd name="connsiteY28" fmla="*/ 328829 h 526122"/>
                <a:gd name="connsiteX29" fmla="*/ 558914 w 608229"/>
                <a:gd name="connsiteY29" fmla="*/ 328829 h 526122"/>
                <a:gd name="connsiteX30" fmla="*/ 567133 w 608229"/>
                <a:gd name="connsiteY30" fmla="*/ 337050 h 526122"/>
                <a:gd name="connsiteX31" fmla="*/ 558914 w 608229"/>
                <a:gd name="connsiteY31" fmla="*/ 345271 h 526122"/>
                <a:gd name="connsiteX32" fmla="*/ 526036 w 608229"/>
                <a:gd name="connsiteY32" fmla="*/ 345271 h 526122"/>
                <a:gd name="connsiteX33" fmla="*/ 517817 w 608229"/>
                <a:gd name="connsiteY33" fmla="*/ 337050 h 526122"/>
                <a:gd name="connsiteX34" fmla="*/ 526036 w 608229"/>
                <a:gd name="connsiteY34" fmla="*/ 328829 h 526122"/>
                <a:gd name="connsiteX35" fmla="*/ 49316 w 608229"/>
                <a:gd name="connsiteY35" fmla="*/ 328829 h 526122"/>
                <a:gd name="connsiteX36" fmla="*/ 82194 w 608229"/>
                <a:gd name="connsiteY36" fmla="*/ 328829 h 526122"/>
                <a:gd name="connsiteX37" fmla="*/ 90413 w 608229"/>
                <a:gd name="connsiteY37" fmla="*/ 337050 h 526122"/>
                <a:gd name="connsiteX38" fmla="*/ 82194 w 608229"/>
                <a:gd name="connsiteY38" fmla="*/ 345271 h 526122"/>
                <a:gd name="connsiteX39" fmla="*/ 49316 w 608229"/>
                <a:gd name="connsiteY39" fmla="*/ 345271 h 526122"/>
                <a:gd name="connsiteX40" fmla="*/ 41097 w 608229"/>
                <a:gd name="connsiteY40" fmla="*/ 337050 h 526122"/>
                <a:gd name="connsiteX41" fmla="*/ 49316 w 608229"/>
                <a:gd name="connsiteY41" fmla="*/ 328829 h 526122"/>
                <a:gd name="connsiteX42" fmla="*/ 526036 w 608229"/>
                <a:gd name="connsiteY42" fmla="*/ 263060 h 526122"/>
                <a:gd name="connsiteX43" fmla="*/ 558914 w 608229"/>
                <a:gd name="connsiteY43" fmla="*/ 263060 h 526122"/>
                <a:gd name="connsiteX44" fmla="*/ 567133 w 608229"/>
                <a:gd name="connsiteY44" fmla="*/ 271281 h 526122"/>
                <a:gd name="connsiteX45" fmla="*/ 558914 w 608229"/>
                <a:gd name="connsiteY45" fmla="*/ 279502 h 526122"/>
                <a:gd name="connsiteX46" fmla="*/ 526036 w 608229"/>
                <a:gd name="connsiteY46" fmla="*/ 279502 h 526122"/>
                <a:gd name="connsiteX47" fmla="*/ 517817 w 608229"/>
                <a:gd name="connsiteY47" fmla="*/ 271281 h 526122"/>
                <a:gd name="connsiteX48" fmla="*/ 526036 w 608229"/>
                <a:gd name="connsiteY48" fmla="*/ 263060 h 526122"/>
                <a:gd name="connsiteX49" fmla="*/ 49316 w 608229"/>
                <a:gd name="connsiteY49" fmla="*/ 263060 h 526122"/>
                <a:gd name="connsiteX50" fmla="*/ 82194 w 608229"/>
                <a:gd name="connsiteY50" fmla="*/ 263060 h 526122"/>
                <a:gd name="connsiteX51" fmla="*/ 90413 w 608229"/>
                <a:gd name="connsiteY51" fmla="*/ 271281 h 526122"/>
                <a:gd name="connsiteX52" fmla="*/ 82194 w 608229"/>
                <a:gd name="connsiteY52" fmla="*/ 279502 h 526122"/>
                <a:gd name="connsiteX53" fmla="*/ 49316 w 608229"/>
                <a:gd name="connsiteY53" fmla="*/ 279502 h 526122"/>
                <a:gd name="connsiteX54" fmla="*/ 41097 w 608229"/>
                <a:gd name="connsiteY54" fmla="*/ 271281 h 526122"/>
                <a:gd name="connsiteX55" fmla="*/ 49316 w 608229"/>
                <a:gd name="connsiteY55" fmla="*/ 263060 h 526122"/>
                <a:gd name="connsiteX56" fmla="*/ 526036 w 608229"/>
                <a:gd name="connsiteY56" fmla="*/ 197292 h 526122"/>
                <a:gd name="connsiteX57" fmla="*/ 558914 w 608229"/>
                <a:gd name="connsiteY57" fmla="*/ 197292 h 526122"/>
                <a:gd name="connsiteX58" fmla="*/ 567133 w 608229"/>
                <a:gd name="connsiteY58" fmla="*/ 205513 h 526122"/>
                <a:gd name="connsiteX59" fmla="*/ 558914 w 608229"/>
                <a:gd name="connsiteY59" fmla="*/ 213734 h 526122"/>
                <a:gd name="connsiteX60" fmla="*/ 526036 w 608229"/>
                <a:gd name="connsiteY60" fmla="*/ 213734 h 526122"/>
                <a:gd name="connsiteX61" fmla="*/ 517817 w 608229"/>
                <a:gd name="connsiteY61" fmla="*/ 205513 h 526122"/>
                <a:gd name="connsiteX62" fmla="*/ 526036 w 608229"/>
                <a:gd name="connsiteY62" fmla="*/ 197292 h 526122"/>
                <a:gd name="connsiteX63" fmla="*/ 49316 w 608229"/>
                <a:gd name="connsiteY63" fmla="*/ 197292 h 526122"/>
                <a:gd name="connsiteX64" fmla="*/ 82194 w 608229"/>
                <a:gd name="connsiteY64" fmla="*/ 197292 h 526122"/>
                <a:gd name="connsiteX65" fmla="*/ 90413 w 608229"/>
                <a:gd name="connsiteY65" fmla="*/ 205513 h 526122"/>
                <a:gd name="connsiteX66" fmla="*/ 82194 w 608229"/>
                <a:gd name="connsiteY66" fmla="*/ 213734 h 526122"/>
                <a:gd name="connsiteX67" fmla="*/ 49316 w 608229"/>
                <a:gd name="connsiteY67" fmla="*/ 213734 h 526122"/>
                <a:gd name="connsiteX68" fmla="*/ 41097 w 608229"/>
                <a:gd name="connsiteY68" fmla="*/ 205513 h 526122"/>
                <a:gd name="connsiteX69" fmla="*/ 49316 w 608229"/>
                <a:gd name="connsiteY69" fmla="*/ 197292 h 526122"/>
                <a:gd name="connsiteX70" fmla="*/ 246580 w 608229"/>
                <a:gd name="connsiteY70" fmla="*/ 188002 h 526122"/>
                <a:gd name="connsiteX71" fmla="*/ 246580 w 608229"/>
                <a:gd name="connsiteY71" fmla="*/ 354560 h 526122"/>
                <a:gd name="connsiteX72" fmla="*/ 371513 w 608229"/>
                <a:gd name="connsiteY72" fmla="*/ 271281 h 526122"/>
                <a:gd name="connsiteX73" fmla="*/ 234456 w 608229"/>
                <a:gd name="connsiteY73" fmla="*/ 165394 h 526122"/>
                <a:gd name="connsiteX74" fmla="*/ 242922 w 608229"/>
                <a:gd name="connsiteY74" fmla="*/ 165805 h 526122"/>
                <a:gd name="connsiteX75" fmla="*/ 390870 w 608229"/>
                <a:gd name="connsiteY75" fmla="*/ 264458 h 526122"/>
                <a:gd name="connsiteX76" fmla="*/ 390870 w 608229"/>
                <a:gd name="connsiteY76" fmla="*/ 278105 h 526122"/>
                <a:gd name="connsiteX77" fmla="*/ 242922 w 608229"/>
                <a:gd name="connsiteY77" fmla="*/ 376757 h 526122"/>
                <a:gd name="connsiteX78" fmla="*/ 230141 w 608229"/>
                <a:gd name="connsiteY78" fmla="*/ 369934 h 526122"/>
                <a:gd name="connsiteX79" fmla="*/ 230141 w 608229"/>
                <a:gd name="connsiteY79" fmla="*/ 172629 h 526122"/>
                <a:gd name="connsiteX80" fmla="*/ 234456 w 608229"/>
                <a:gd name="connsiteY80" fmla="*/ 165394 h 526122"/>
                <a:gd name="connsiteX81" fmla="*/ 526036 w 608229"/>
                <a:gd name="connsiteY81" fmla="*/ 131524 h 526122"/>
                <a:gd name="connsiteX82" fmla="*/ 558914 w 608229"/>
                <a:gd name="connsiteY82" fmla="*/ 131524 h 526122"/>
                <a:gd name="connsiteX83" fmla="*/ 567133 w 608229"/>
                <a:gd name="connsiteY83" fmla="*/ 139745 h 526122"/>
                <a:gd name="connsiteX84" fmla="*/ 558914 w 608229"/>
                <a:gd name="connsiteY84" fmla="*/ 147966 h 526122"/>
                <a:gd name="connsiteX85" fmla="*/ 526036 w 608229"/>
                <a:gd name="connsiteY85" fmla="*/ 147966 h 526122"/>
                <a:gd name="connsiteX86" fmla="*/ 517817 w 608229"/>
                <a:gd name="connsiteY86" fmla="*/ 139745 h 526122"/>
                <a:gd name="connsiteX87" fmla="*/ 526036 w 608229"/>
                <a:gd name="connsiteY87" fmla="*/ 131524 h 526122"/>
                <a:gd name="connsiteX88" fmla="*/ 49316 w 608229"/>
                <a:gd name="connsiteY88" fmla="*/ 131524 h 526122"/>
                <a:gd name="connsiteX89" fmla="*/ 82194 w 608229"/>
                <a:gd name="connsiteY89" fmla="*/ 131524 h 526122"/>
                <a:gd name="connsiteX90" fmla="*/ 90413 w 608229"/>
                <a:gd name="connsiteY90" fmla="*/ 139745 h 526122"/>
                <a:gd name="connsiteX91" fmla="*/ 82194 w 608229"/>
                <a:gd name="connsiteY91" fmla="*/ 147966 h 526122"/>
                <a:gd name="connsiteX92" fmla="*/ 49316 w 608229"/>
                <a:gd name="connsiteY92" fmla="*/ 147966 h 526122"/>
                <a:gd name="connsiteX93" fmla="*/ 41097 w 608229"/>
                <a:gd name="connsiteY93" fmla="*/ 139745 h 526122"/>
                <a:gd name="connsiteX94" fmla="*/ 49316 w 608229"/>
                <a:gd name="connsiteY94" fmla="*/ 131524 h 526122"/>
                <a:gd name="connsiteX95" fmla="*/ 526036 w 608229"/>
                <a:gd name="connsiteY95" fmla="*/ 65755 h 526122"/>
                <a:gd name="connsiteX96" fmla="*/ 558914 w 608229"/>
                <a:gd name="connsiteY96" fmla="*/ 65755 h 526122"/>
                <a:gd name="connsiteX97" fmla="*/ 567133 w 608229"/>
                <a:gd name="connsiteY97" fmla="*/ 73976 h 526122"/>
                <a:gd name="connsiteX98" fmla="*/ 558914 w 608229"/>
                <a:gd name="connsiteY98" fmla="*/ 82197 h 526122"/>
                <a:gd name="connsiteX99" fmla="*/ 526036 w 608229"/>
                <a:gd name="connsiteY99" fmla="*/ 82197 h 526122"/>
                <a:gd name="connsiteX100" fmla="*/ 517817 w 608229"/>
                <a:gd name="connsiteY100" fmla="*/ 73976 h 526122"/>
                <a:gd name="connsiteX101" fmla="*/ 526036 w 608229"/>
                <a:gd name="connsiteY101" fmla="*/ 65755 h 526122"/>
                <a:gd name="connsiteX102" fmla="*/ 49316 w 608229"/>
                <a:gd name="connsiteY102" fmla="*/ 65755 h 526122"/>
                <a:gd name="connsiteX103" fmla="*/ 82194 w 608229"/>
                <a:gd name="connsiteY103" fmla="*/ 65755 h 526122"/>
                <a:gd name="connsiteX104" fmla="*/ 90413 w 608229"/>
                <a:gd name="connsiteY104" fmla="*/ 73976 h 526122"/>
                <a:gd name="connsiteX105" fmla="*/ 82194 w 608229"/>
                <a:gd name="connsiteY105" fmla="*/ 82197 h 526122"/>
                <a:gd name="connsiteX106" fmla="*/ 49316 w 608229"/>
                <a:gd name="connsiteY106" fmla="*/ 82197 h 526122"/>
                <a:gd name="connsiteX107" fmla="*/ 41097 w 608229"/>
                <a:gd name="connsiteY107" fmla="*/ 73976 h 526122"/>
                <a:gd name="connsiteX108" fmla="*/ 49316 w 608229"/>
                <a:gd name="connsiteY108" fmla="*/ 65755 h 526122"/>
                <a:gd name="connsiteX109" fmla="*/ 493159 w 608229"/>
                <a:gd name="connsiteY109" fmla="*/ 16441 h 526122"/>
                <a:gd name="connsiteX110" fmla="*/ 493159 w 608229"/>
                <a:gd name="connsiteY110" fmla="*/ 509681 h 526122"/>
                <a:gd name="connsiteX111" fmla="*/ 583571 w 608229"/>
                <a:gd name="connsiteY111" fmla="*/ 509681 h 526122"/>
                <a:gd name="connsiteX112" fmla="*/ 591790 w 608229"/>
                <a:gd name="connsiteY112" fmla="*/ 501460 h 526122"/>
                <a:gd name="connsiteX113" fmla="*/ 591790 w 608229"/>
                <a:gd name="connsiteY113" fmla="*/ 24662 h 526122"/>
                <a:gd name="connsiteX114" fmla="*/ 583571 w 608229"/>
                <a:gd name="connsiteY114" fmla="*/ 16441 h 526122"/>
                <a:gd name="connsiteX115" fmla="*/ 131509 w 608229"/>
                <a:gd name="connsiteY115" fmla="*/ 16441 h 526122"/>
                <a:gd name="connsiteX116" fmla="*/ 131509 w 608229"/>
                <a:gd name="connsiteY116" fmla="*/ 509681 h 526122"/>
                <a:gd name="connsiteX117" fmla="*/ 476720 w 608229"/>
                <a:gd name="connsiteY117" fmla="*/ 509681 h 526122"/>
                <a:gd name="connsiteX118" fmla="*/ 476720 w 608229"/>
                <a:gd name="connsiteY118" fmla="*/ 16441 h 526122"/>
                <a:gd name="connsiteX119" fmla="*/ 24658 w 608229"/>
                <a:gd name="connsiteY119" fmla="*/ 16441 h 526122"/>
                <a:gd name="connsiteX120" fmla="*/ 16439 w 608229"/>
                <a:gd name="connsiteY120" fmla="*/ 24662 h 526122"/>
                <a:gd name="connsiteX121" fmla="*/ 16439 w 608229"/>
                <a:gd name="connsiteY121" fmla="*/ 501460 h 526122"/>
                <a:gd name="connsiteX122" fmla="*/ 24658 w 608229"/>
                <a:gd name="connsiteY122" fmla="*/ 509681 h 526122"/>
                <a:gd name="connsiteX123" fmla="*/ 115070 w 608229"/>
                <a:gd name="connsiteY123" fmla="*/ 509681 h 526122"/>
                <a:gd name="connsiteX124" fmla="*/ 115070 w 608229"/>
                <a:gd name="connsiteY124" fmla="*/ 16441 h 526122"/>
                <a:gd name="connsiteX125" fmla="*/ 24658 w 608229"/>
                <a:gd name="connsiteY125" fmla="*/ 0 h 526122"/>
                <a:gd name="connsiteX126" fmla="*/ 123290 w 608229"/>
                <a:gd name="connsiteY126" fmla="*/ 0 h 526122"/>
                <a:gd name="connsiteX127" fmla="*/ 583571 w 608229"/>
                <a:gd name="connsiteY127" fmla="*/ 0 h 526122"/>
                <a:gd name="connsiteX128" fmla="*/ 608229 w 608229"/>
                <a:gd name="connsiteY128" fmla="*/ 24662 h 526122"/>
                <a:gd name="connsiteX129" fmla="*/ 608229 w 608229"/>
                <a:gd name="connsiteY129" fmla="*/ 501460 h 526122"/>
                <a:gd name="connsiteX130" fmla="*/ 583571 w 608229"/>
                <a:gd name="connsiteY130" fmla="*/ 526122 h 526122"/>
                <a:gd name="connsiteX131" fmla="*/ 24658 w 608229"/>
                <a:gd name="connsiteY131" fmla="*/ 526122 h 526122"/>
                <a:gd name="connsiteX132" fmla="*/ 0 w 608229"/>
                <a:gd name="connsiteY132" fmla="*/ 501460 h 526122"/>
                <a:gd name="connsiteX133" fmla="*/ 0 w 608229"/>
                <a:gd name="connsiteY133" fmla="*/ 24662 h 526122"/>
                <a:gd name="connsiteX134" fmla="*/ 24658 w 608229"/>
                <a:gd name="connsiteY134" fmla="*/ 0 h 5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08229" h="526122">
                  <a:moveTo>
                    <a:pt x="526036" y="460365"/>
                  </a:moveTo>
                  <a:lnTo>
                    <a:pt x="558914" y="460365"/>
                  </a:lnTo>
                  <a:cubicBezTo>
                    <a:pt x="563434" y="460365"/>
                    <a:pt x="567133" y="464065"/>
                    <a:pt x="567133" y="468586"/>
                  </a:cubicBezTo>
                  <a:cubicBezTo>
                    <a:pt x="567133" y="473108"/>
                    <a:pt x="563434" y="476807"/>
                    <a:pt x="558914" y="476807"/>
                  </a:cubicBezTo>
                  <a:lnTo>
                    <a:pt x="526036" y="476807"/>
                  </a:lnTo>
                  <a:cubicBezTo>
                    <a:pt x="521516" y="476807"/>
                    <a:pt x="517817" y="473108"/>
                    <a:pt x="517817" y="468586"/>
                  </a:cubicBezTo>
                  <a:cubicBezTo>
                    <a:pt x="517817" y="464065"/>
                    <a:pt x="521516" y="460365"/>
                    <a:pt x="526036" y="460365"/>
                  </a:cubicBezTo>
                  <a:close/>
                  <a:moveTo>
                    <a:pt x="49316" y="460365"/>
                  </a:moveTo>
                  <a:lnTo>
                    <a:pt x="82194" y="460365"/>
                  </a:lnTo>
                  <a:cubicBezTo>
                    <a:pt x="86714" y="460365"/>
                    <a:pt x="90413" y="464065"/>
                    <a:pt x="90413" y="468586"/>
                  </a:cubicBezTo>
                  <a:cubicBezTo>
                    <a:pt x="90413" y="473108"/>
                    <a:pt x="86714" y="476807"/>
                    <a:pt x="82194" y="476807"/>
                  </a:cubicBezTo>
                  <a:lnTo>
                    <a:pt x="49316" y="476807"/>
                  </a:lnTo>
                  <a:cubicBezTo>
                    <a:pt x="44796" y="476807"/>
                    <a:pt x="41097" y="473108"/>
                    <a:pt x="41097" y="468586"/>
                  </a:cubicBezTo>
                  <a:cubicBezTo>
                    <a:pt x="41097" y="464065"/>
                    <a:pt x="44796" y="460365"/>
                    <a:pt x="49316" y="460365"/>
                  </a:cubicBezTo>
                  <a:close/>
                  <a:moveTo>
                    <a:pt x="526036" y="394597"/>
                  </a:moveTo>
                  <a:lnTo>
                    <a:pt x="558914" y="394597"/>
                  </a:lnTo>
                  <a:cubicBezTo>
                    <a:pt x="563434" y="394597"/>
                    <a:pt x="567133" y="398296"/>
                    <a:pt x="567133" y="402818"/>
                  </a:cubicBezTo>
                  <a:cubicBezTo>
                    <a:pt x="567133" y="407339"/>
                    <a:pt x="563434" y="411039"/>
                    <a:pt x="558914" y="411039"/>
                  </a:cubicBezTo>
                  <a:lnTo>
                    <a:pt x="526036" y="411039"/>
                  </a:lnTo>
                  <a:cubicBezTo>
                    <a:pt x="521516" y="411039"/>
                    <a:pt x="517817" y="407339"/>
                    <a:pt x="517817" y="402818"/>
                  </a:cubicBezTo>
                  <a:cubicBezTo>
                    <a:pt x="517817" y="398296"/>
                    <a:pt x="521516" y="394597"/>
                    <a:pt x="526036" y="394597"/>
                  </a:cubicBezTo>
                  <a:close/>
                  <a:moveTo>
                    <a:pt x="49316" y="394597"/>
                  </a:moveTo>
                  <a:lnTo>
                    <a:pt x="82194" y="394597"/>
                  </a:lnTo>
                  <a:cubicBezTo>
                    <a:pt x="86714" y="394597"/>
                    <a:pt x="90413" y="398296"/>
                    <a:pt x="90413" y="402818"/>
                  </a:cubicBezTo>
                  <a:cubicBezTo>
                    <a:pt x="90413" y="407339"/>
                    <a:pt x="86714" y="411039"/>
                    <a:pt x="82194" y="411039"/>
                  </a:cubicBezTo>
                  <a:lnTo>
                    <a:pt x="49316" y="411039"/>
                  </a:lnTo>
                  <a:cubicBezTo>
                    <a:pt x="44796" y="411039"/>
                    <a:pt x="41097" y="407339"/>
                    <a:pt x="41097" y="402818"/>
                  </a:cubicBezTo>
                  <a:cubicBezTo>
                    <a:pt x="41097" y="398296"/>
                    <a:pt x="44796" y="394597"/>
                    <a:pt x="49316" y="394597"/>
                  </a:cubicBezTo>
                  <a:close/>
                  <a:moveTo>
                    <a:pt x="526036" y="328829"/>
                  </a:moveTo>
                  <a:lnTo>
                    <a:pt x="558914" y="328829"/>
                  </a:lnTo>
                  <a:cubicBezTo>
                    <a:pt x="563434" y="328829"/>
                    <a:pt x="567133" y="332528"/>
                    <a:pt x="567133" y="337050"/>
                  </a:cubicBezTo>
                  <a:cubicBezTo>
                    <a:pt x="567133" y="341571"/>
                    <a:pt x="563434" y="345271"/>
                    <a:pt x="558914" y="345271"/>
                  </a:cubicBezTo>
                  <a:lnTo>
                    <a:pt x="526036" y="345271"/>
                  </a:lnTo>
                  <a:cubicBezTo>
                    <a:pt x="521516" y="345271"/>
                    <a:pt x="517817" y="341571"/>
                    <a:pt x="517817" y="337050"/>
                  </a:cubicBezTo>
                  <a:cubicBezTo>
                    <a:pt x="517817" y="332528"/>
                    <a:pt x="521516" y="328829"/>
                    <a:pt x="526036" y="328829"/>
                  </a:cubicBezTo>
                  <a:close/>
                  <a:moveTo>
                    <a:pt x="49316" y="328829"/>
                  </a:moveTo>
                  <a:lnTo>
                    <a:pt x="82194" y="328829"/>
                  </a:lnTo>
                  <a:cubicBezTo>
                    <a:pt x="86714" y="328829"/>
                    <a:pt x="90413" y="332528"/>
                    <a:pt x="90413" y="337050"/>
                  </a:cubicBezTo>
                  <a:cubicBezTo>
                    <a:pt x="90413" y="341571"/>
                    <a:pt x="86714" y="345271"/>
                    <a:pt x="82194" y="345271"/>
                  </a:cubicBezTo>
                  <a:lnTo>
                    <a:pt x="49316" y="345271"/>
                  </a:lnTo>
                  <a:cubicBezTo>
                    <a:pt x="44796" y="345271"/>
                    <a:pt x="41097" y="341571"/>
                    <a:pt x="41097" y="337050"/>
                  </a:cubicBezTo>
                  <a:cubicBezTo>
                    <a:pt x="41097" y="332528"/>
                    <a:pt x="44796" y="328829"/>
                    <a:pt x="49316" y="328829"/>
                  </a:cubicBezTo>
                  <a:close/>
                  <a:moveTo>
                    <a:pt x="526036" y="263060"/>
                  </a:moveTo>
                  <a:lnTo>
                    <a:pt x="558914" y="263060"/>
                  </a:lnTo>
                  <a:cubicBezTo>
                    <a:pt x="563434" y="263060"/>
                    <a:pt x="567133" y="266760"/>
                    <a:pt x="567133" y="271281"/>
                  </a:cubicBezTo>
                  <a:cubicBezTo>
                    <a:pt x="567133" y="275803"/>
                    <a:pt x="563434" y="279502"/>
                    <a:pt x="558914" y="279502"/>
                  </a:cubicBezTo>
                  <a:lnTo>
                    <a:pt x="526036" y="279502"/>
                  </a:lnTo>
                  <a:cubicBezTo>
                    <a:pt x="521516" y="279502"/>
                    <a:pt x="517817" y="275803"/>
                    <a:pt x="517817" y="271281"/>
                  </a:cubicBezTo>
                  <a:cubicBezTo>
                    <a:pt x="517817" y="266760"/>
                    <a:pt x="521516" y="263060"/>
                    <a:pt x="526036" y="263060"/>
                  </a:cubicBezTo>
                  <a:close/>
                  <a:moveTo>
                    <a:pt x="49316" y="263060"/>
                  </a:moveTo>
                  <a:lnTo>
                    <a:pt x="82194" y="263060"/>
                  </a:lnTo>
                  <a:cubicBezTo>
                    <a:pt x="86714" y="263060"/>
                    <a:pt x="90413" y="266760"/>
                    <a:pt x="90413" y="271281"/>
                  </a:cubicBezTo>
                  <a:cubicBezTo>
                    <a:pt x="90413" y="275803"/>
                    <a:pt x="86714" y="279502"/>
                    <a:pt x="82194" y="279502"/>
                  </a:cubicBezTo>
                  <a:lnTo>
                    <a:pt x="49316" y="279502"/>
                  </a:lnTo>
                  <a:cubicBezTo>
                    <a:pt x="44796" y="279502"/>
                    <a:pt x="41097" y="275803"/>
                    <a:pt x="41097" y="271281"/>
                  </a:cubicBezTo>
                  <a:cubicBezTo>
                    <a:pt x="41097" y="266760"/>
                    <a:pt x="44796" y="263060"/>
                    <a:pt x="49316" y="263060"/>
                  </a:cubicBezTo>
                  <a:close/>
                  <a:moveTo>
                    <a:pt x="526036" y="197292"/>
                  </a:moveTo>
                  <a:lnTo>
                    <a:pt x="558914" y="197292"/>
                  </a:lnTo>
                  <a:cubicBezTo>
                    <a:pt x="563434" y="197292"/>
                    <a:pt x="567133" y="200991"/>
                    <a:pt x="567133" y="205513"/>
                  </a:cubicBezTo>
                  <a:cubicBezTo>
                    <a:pt x="567133" y="210034"/>
                    <a:pt x="563434" y="213734"/>
                    <a:pt x="558914" y="213734"/>
                  </a:cubicBezTo>
                  <a:lnTo>
                    <a:pt x="526036" y="213734"/>
                  </a:lnTo>
                  <a:cubicBezTo>
                    <a:pt x="521516" y="213734"/>
                    <a:pt x="517817" y="210034"/>
                    <a:pt x="517817" y="205513"/>
                  </a:cubicBezTo>
                  <a:cubicBezTo>
                    <a:pt x="517817" y="200991"/>
                    <a:pt x="521516" y="197292"/>
                    <a:pt x="526036" y="197292"/>
                  </a:cubicBezTo>
                  <a:close/>
                  <a:moveTo>
                    <a:pt x="49316" y="197292"/>
                  </a:moveTo>
                  <a:lnTo>
                    <a:pt x="82194" y="197292"/>
                  </a:lnTo>
                  <a:cubicBezTo>
                    <a:pt x="86714" y="197292"/>
                    <a:pt x="90413" y="200991"/>
                    <a:pt x="90413" y="205513"/>
                  </a:cubicBezTo>
                  <a:cubicBezTo>
                    <a:pt x="90413" y="210034"/>
                    <a:pt x="86714" y="213734"/>
                    <a:pt x="82194" y="213734"/>
                  </a:cubicBezTo>
                  <a:lnTo>
                    <a:pt x="49316" y="213734"/>
                  </a:lnTo>
                  <a:cubicBezTo>
                    <a:pt x="44796" y="213734"/>
                    <a:pt x="41097" y="210034"/>
                    <a:pt x="41097" y="205513"/>
                  </a:cubicBezTo>
                  <a:cubicBezTo>
                    <a:pt x="41097" y="200991"/>
                    <a:pt x="44796" y="197292"/>
                    <a:pt x="49316" y="197292"/>
                  </a:cubicBezTo>
                  <a:close/>
                  <a:moveTo>
                    <a:pt x="246580" y="188002"/>
                  </a:moveTo>
                  <a:lnTo>
                    <a:pt x="246580" y="354560"/>
                  </a:lnTo>
                  <a:lnTo>
                    <a:pt x="371513" y="271281"/>
                  </a:lnTo>
                  <a:close/>
                  <a:moveTo>
                    <a:pt x="234456" y="165394"/>
                  </a:moveTo>
                  <a:cubicBezTo>
                    <a:pt x="237128" y="163956"/>
                    <a:pt x="240374" y="164120"/>
                    <a:pt x="242922" y="165805"/>
                  </a:cubicBezTo>
                  <a:lnTo>
                    <a:pt x="390870" y="264458"/>
                  </a:lnTo>
                  <a:cubicBezTo>
                    <a:pt x="395719" y="267705"/>
                    <a:pt x="395719" y="274857"/>
                    <a:pt x="390870" y="278105"/>
                  </a:cubicBezTo>
                  <a:lnTo>
                    <a:pt x="242922" y="376757"/>
                  </a:lnTo>
                  <a:cubicBezTo>
                    <a:pt x="237456" y="380416"/>
                    <a:pt x="230141" y="376511"/>
                    <a:pt x="230141" y="369934"/>
                  </a:cubicBezTo>
                  <a:lnTo>
                    <a:pt x="230141" y="172629"/>
                  </a:lnTo>
                  <a:cubicBezTo>
                    <a:pt x="230141" y="169587"/>
                    <a:pt x="231785" y="166833"/>
                    <a:pt x="234456" y="165394"/>
                  </a:cubicBezTo>
                  <a:close/>
                  <a:moveTo>
                    <a:pt x="526036" y="131524"/>
                  </a:moveTo>
                  <a:lnTo>
                    <a:pt x="558914" y="131524"/>
                  </a:lnTo>
                  <a:cubicBezTo>
                    <a:pt x="563434" y="131524"/>
                    <a:pt x="567133" y="135223"/>
                    <a:pt x="567133" y="139745"/>
                  </a:cubicBezTo>
                  <a:cubicBezTo>
                    <a:pt x="567133" y="144266"/>
                    <a:pt x="563434" y="147966"/>
                    <a:pt x="558914" y="147966"/>
                  </a:cubicBezTo>
                  <a:lnTo>
                    <a:pt x="526036" y="147966"/>
                  </a:lnTo>
                  <a:cubicBezTo>
                    <a:pt x="521516" y="147966"/>
                    <a:pt x="517817" y="144266"/>
                    <a:pt x="517817" y="139745"/>
                  </a:cubicBezTo>
                  <a:cubicBezTo>
                    <a:pt x="517817" y="135223"/>
                    <a:pt x="521516" y="131524"/>
                    <a:pt x="526036" y="131524"/>
                  </a:cubicBezTo>
                  <a:close/>
                  <a:moveTo>
                    <a:pt x="49316" y="131524"/>
                  </a:moveTo>
                  <a:lnTo>
                    <a:pt x="82194" y="131524"/>
                  </a:lnTo>
                  <a:cubicBezTo>
                    <a:pt x="86714" y="131524"/>
                    <a:pt x="90413" y="135223"/>
                    <a:pt x="90413" y="139745"/>
                  </a:cubicBezTo>
                  <a:cubicBezTo>
                    <a:pt x="90413" y="144266"/>
                    <a:pt x="86714" y="147966"/>
                    <a:pt x="82194" y="147966"/>
                  </a:cubicBezTo>
                  <a:lnTo>
                    <a:pt x="49316" y="147966"/>
                  </a:lnTo>
                  <a:cubicBezTo>
                    <a:pt x="44796" y="147966"/>
                    <a:pt x="41097" y="144266"/>
                    <a:pt x="41097" y="139745"/>
                  </a:cubicBezTo>
                  <a:cubicBezTo>
                    <a:pt x="41097" y="135223"/>
                    <a:pt x="44796" y="131524"/>
                    <a:pt x="49316" y="131524"/>
                  </a:cubicBezTo>
                  <a:close/>
                  <a:moveTo>
                    <a:pt x="526036" y="65755"/>
                  </a:moveTo>
                  <a:lnTo>
                    <a:pt x="558914" y="65755"/>
                  </a:lnTo>
                  <a:cubicBezTo>
                    <a:pt x="563434" y="65755"/>
                    <a:pt x="567133" y="69455"/>
                    <a:pt x="567133" y="73976"/>
                  </a:cubicBezTo>
                  <a:cubicBezTo>
                    <a:pt x="567133" y="78498"/>
                    <a:pt x="563434" y="82197"/>
                    <a:pt x="558914" y="82197"/>
                  </a:cubicBezTo>
                  <a:lnTo>
                    <a:pt x="526036" y="82197"/>
                  </a:lnTo>
                  <a:cubicBezTo>
                    <a:pt x="521516" y="82197"/>
                    <a:pt x="517817" y="78498"/>
                    <a:pt x="517817" y="73976"/>
                  </a:cubicBezTo>
                  <a:cubicBezTo>
                    <a:pt x="517817" y="69455"/>
                    <a:pt x="521516" y="65755"/>
                    <a:pt x="526036" y="65755"/>
                  </a:cubicBezTo>
                  <a:close/>
                  <a:moveTo>
                    <a:pt x="49316" y="65755"/>
                  </a:moveTo>
                  <a:lnTo>
                    <a:pt x="82194" y="65755"/>
                  </a:lnTo>
                  <a:cubicBezTo>
                    <a:pt x="86714" y="65755"/>
                    <a:pt x="90413" y="69455"/>
                    <a:pt x="90413" y="73976"/>
                  </a:cubicBezTo>
                  <a:cubicBezTo>
                    <a:pt x="90413" y="78498"/>
                    <a:pt x="86714" y="82197"/>
                    <a:pt x="82194" y="82197"/>
                  </a:cubicBezTo>
                  <a:lnTo>
                    <a:pt x="49316" y="82197"/>
                  </a:lnTo>
                  <a:cubicBezTo>
                    <a:pt x="44796" y="82197"/>
                    <a:pt x="41097" y="78498"/>
                    <a:pt x="41097" y="73976"/>
                  </a:cubicBezTo>
                  <a:cubicBezTo>
                    <a:pt x="41097" y="69455"/>
                    <a:pt x="44796" y="65755"/>
                    <a:pt x="49316" y="65755"/>
                  </a:cubicBezTo>
                  <a:close/>
                  <a:moveTo>
                    <a:pt x="493159" y="16441"/>
                  </a:moveTo>
                  <a:lnTo>
                    <a:pt x="493159" y="509681"/>
                  </a:lnTo>
                  <a:lnTo>
                    <a:pt x="583571" y="509681"/>
                  </a:lnTo>
                  <a:cubicBezTo>
                    <a:pt x="588708" y="509681"/>
                    <a:pt x="591790" y="506598"/>
                    <a:pt x="591790" y="501460"/>
                  </a:cubicBezTo>
                  <a:lnTo>
                    <a:pt x="591790" y="24662"/>
                  </a:lnTo>
                  <a:cubicBezTo>
                    <a:pt x="591790" y="19524"/>
                    <a:pt x="588708" y="16441"/>
                    <a:pt x="583571" y="16441"/>
                  </a:cubicBezTo>
                  <a:close/>
                  <a:moveTo>
                    <a:pt x="131509" y="16441"/>
                  </a:moveTo>
                  <a:lnTo>
                    <a:pt x="131509" y="509681"/>
                  </a:lnTo>
                  <a:lnTo>
                    <a:pt x="476720" y="509681"/>
                  </a:lnTo>
                  <a:lnTo>
                    <a:pt x="476720" y="16441"/>
                  </a:lnTo>
                  <a:close/>
                  <a:moveTo>
                    <a:pt x="24658" y="16441"/>
                  </a:moveTo>
                  <a:cubicBezTo>
                    <a:pt x="19521" y="16441"/>
                    <a:pt x="16439" y="19524"/>
                    <a:pt x="16439" y="24662"/>
                  </a:cubicBezTo>
                  <a:lnTo>
                    <a:pt x="16439" y="501460"/>
                  </a:lnTo>
                  <a:cubicBezTo>
                    <a:pt x="16439" y="506598"/>
                    <a:pt x="19521" y="509681"/>
                    <a:pt x="24658" y="509681"/>
                  </a:cubicBezTo>
                  <a:lnTo>
                    <a:pt x="115070" y="509681"/>
                  </a:lnTo>
                  <a:lnTo>
                    <a:pt x="115070" y="16441"/>
                  </a:lnTo>
                  <a:close/>
                  <a:moveTo>
                    <a:pt x="24658" y="0"/>
                  </a:moveTo>
                  <a:lnTo>
                    <a:pt x="123290" y="0"/>
                  </a:lnTo>
                  <a:lnTo>
                    <a:pt x="583571" y="0"/>
                  </a:lnTo>
                  <a:cubicBezTo>
                    <a:pt x="597873" y="0"/>
                    <a:pt x="608229" y="10358"/>
                    <a:pt x="608229" y="24662"/>
                  </a:cubicBezTo>
                  <a:lnTo>
                    <a:pt x="608229" y="501460"/>
                  </a:lnTo>
                  <a:cubicBezTo>
                    <a:pt x="608229" y="515764"/>
                    <a:pt x="597873" y="526122"/>
                    <a:pt x="583571" y="526122"/>
                  </a:cubicBezTo>
                  <a:lnTo>
                    <a:pt x="24658" y="526122"/>
                  </a:lnTo>
                  <a:cubicBezTo>
                    <a:pt x="10356" y="526122"/>
                    <a:pt x="0" y="515764"/>
                    <a:pt x="0" y="501460"/>
                  </a:cubicBezTo>
                  <a:lnTo>
                    <a:pt x="0" y="24662"/>
                  </a:lnTo>
                  <a:cubicBezTo>
                    <a:pt x="0" y="10358"/>
                    <a:pt x="10356" y="0"/>
                    <a:pt x="24658" y="0"/>
                  </a:cubicBez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confont-11253-5330406">
              <a:extLst>
                <a:ext uri="{FF2B5EF4-FFF2-40B4-BE49-F238E27FC236}">
                  <a16:creationId xmlns:a16="http://schemas.microsoft.com/office/drawing/2014/main" id="{6B1079EE-9A15-4ABD-8052-08DF8841741F}"/>
                </a:ext>
              </a:extLst>
            </p:cNvPr>
            <p:cNvSpPr/>
            <p:nvPr/>
          </p:nvSpPr>
          <p:spPr>
            <a:xfrm>
              <a:off x="1855376" y="4519165"/>
              <a:ext cx="360000" cy="288000"/>
            </a:xfrm>
            <a:custGeom>
              <a:avLst/>
              <a:gdLst>
                <a:gd name="T0" fmla="*/ 2137 w 8572"/>
                <a:gd name="T1" fmla="*/ 193 h 10000"/>
                <a:gd name="T2" fmla="*/ 4286 w 8572"/>
                <a:gd name="T3" fmla="*/ 0 h 10000"/>
                <a:gd name="T4" fmla="*/ 6435 w 8572"/>
                <a:gd name="T5" fmla="*/ 193 h 10000"/>
                <a:gd name="T6" fmla="*/ 7997 w 8572"/>
                <a:gd name="T7" fmla="*/ 715 h 10000"/>
                <a:gd name="T8" fmla="*/ 8572 w 8572"/>
                <a:gd name="T9" fmla="*/ 1430 h 10000"/>
                <a:gd name="T10" fmla="*/ 8572 w 8572"/>
                <a:gd name="T11" fmla="*/ 2145 h 10000"/>
                <a:gd name="T12" fmla="*/ 7997 w 8572"/>
                <a:gd name="T13" fmla="*/ 2860 h 10000"/>
                <a:gd name="T14" fmla="*/ 6435 w 8572"/>
                <a:gd name="T15" fmla="*/ 3383 h 10000"/>
                <a:gd name="T16" fmla="*/ 4286 w 8572"/>
                <a:gd name="T17" fmla="*/ 3572 h 10000"/>
                <a:gd name="T18" fmla="*/ 2137 w 8572"/>
                <a:gd name="T19" fmla="*/ 3380 h 10000"/>
                <a:gd name="T20" fmla="*/ 575 w 8572"/>
                <a:gd name="T21" fmla="*/ 2858 h 10000"/>
                <a:gd name="T22" fmla="*/ 0 w 8572"/>
                <a:gd name="T23" fmla="*/ 2142 h 10000"/>
                <a:gd name="T24" fmla="*/ 0 w 8572"/>
                <a:gd name="T25" fmla="*/ 1428 h 10000"/>
                <a:gd name="T26" fmla="*/ 575 w 8572"/>
                <a:gd name="T27" fmla="*/ 713 h 10000"/>
                <a:gd name="T28" fmla="*/ 2137 w 8572"/>
                <a:gd name="T29" fmla="*/ 193 h 10000"/>
                <a:gd name="T30" fmla="*/ 1815 w 8572"/>
                <a:gd name="T31" fmla="*/ 4045 h 10000"/>
                <a:gd name="T32" fmla="*/ 4286 w 8572"/>
                <a:gd name="T33" fmla="*/ 4285 h 10000"/>
                <a:gd name="T34" fmla="*/ 6757 w 8572"/>
                <a:gd name="T35" fmla="*/ 4045 h 10000"/>
                <a:gd name="T36" fmla="*/ 8571 w 8572"/>
                <a:gd name="T37" fmla="*/ 3336 h 10000"/>
                <a:gd name="T38" fmla="*/ 8571 w 8572"/>
                <a:gd name="T39" fmla="*/ 4285 h 10000"/>
                <a:gd name="T40" fmla="*/ 7996 w 8572"/>
                <a:gd name="T41" fmla="*/ 5000 h 10000"/>
                <a:gd name="T42" fmla="*/ 6434 w 8572"/>
                <a:gd name="T43" fmla="*/ 5523 h 10000"/>
                <a:gd name="T44" fmla="*/ 4286 w 8572"/>
                <a:gd name="T45" fmla="*/ 5714 h 10000"/>
                <a:gd name="T46" fmla="*/ 2137 w 8572"/>
                <a:gd name="T47" fmla="*/ 5521 h 10000"/>
                <a:gd name="T48" fmla="*/ 575 w 8572"/>
                <a:gd name="T49" fmla="*/ 4999 h 10000"/>
                <a:gd name="T50" fmla="*/ 0 w 8572"/>
                <a:gd name="T51" fmla="*/ 4284 h 10000"/>
                <a:gd name="T52" fmla="*/ 0 w 8572"/>
                <a:gd name="T53" fmla="*/ 3335 h 10000"/>
                <a:gd name="T54" fmla="*/ 1815 w 8572"/>
                <a:gd name="T55" fmla="*/ 4045 h 10000"/>
                <a:gd name="T56" fmla="*/ 1815 w 8572"/>
                <a:gd name="T57" fmla="*/ 6189 h 10000"/>
                <a:gd name="T58" fmla="*/ 4286 w 8572"/>
                <a:gd name="T59" fmla="*/ 6429 h 10000"/>
                <a:gd name="T60" fmla="*/ 6757 w 8572"/>
                <a:gd name="T61" fmla="*/ 6189 h 10000"/>
                <a:gd name="T62" fmla="*/ 8571 w 8572"/>
                <a:gd name="T63" fmla="*/ 5480 h 10000"/>
                <a:gd name="T64" fmla="*/ 8571 w 8572"/>
                <a:gd name="T65" fmla="*/ 6429 h 10000"/>
                <a:gd name="T66" fmla="*/ 7996 w 8572"/>
                <a:gd name="T67" fmla="*/ 7144 h 10000"/>
                <a:gd name="T68" fmla="*/ 6434 w 8572"/>
                <a:gd name="T69" fmla="*/ 7666 h 10000"/>
                <a:gd name="T70" fmla="*/ 4286 w 8572"/>
                <a:gd name="T71" fmla="*/ 7859 h 10000"/>
                <a:gd name="T72" fmla="*/ 2137 w 8572"/>
                <a:gd name="T73" fmla="*/ 7666 h 10000"/>
                <a:gd name="T74" fmla="*/ 575 w 8572"/>
                <a:gd name="T75" fmla="*/ 7144 h 10000"/>
                <a:gd name="T76" fmla="*/ 0 w 8572"/>
                <a:gd name="T77" fmla="*/ 6429 h 10000"/>
                <a:gd name="T78" fmla="*/ 0 w 8572"/>
                <a:gd name="T79" fmla="*/ 5480 h 10000"/>
                <a:gd name="T80" fmla="*/ 1815 w 8572"/>
                <a:gd name="T81" fmla="*/ 6189 h 10000"/>
                <a:gd name="T82" fmla="*/ 1815 w 8572"/>
                <a:gd name="T83" fmla="*/ 8331 h 10000"/>
                <a:gd name="T84" fmla="*/ 4286 w 8572"/>
                <a:gd name="T85" fmla="*/ 8571 h 10000"/>
                <a:gd name="T86" fmla="*/ 6757 w 8572"/>
                <a:gd name="T87" fmla="*/ 8331 h 10000"/>
                <a:gd name="T88" fmla="*/ 8571 w 8572"/>
                <a:gd name="T89" fmla="*/ 7623 h 10000"/>
                <a:gd name="T90" fmla="*/ 8571 w 8572"/>
                <a:gd name="T91" fmla="*/ 8571 h 10000"/>
                <a:gd name="T92" fmla="*/ 7996 w 8572"/>
                <a:gd name="T93" fmla="*/ 9286 h 10000"/>
                <a:gd name="T94" fmla="*/ 6434 w 8572"/>
                <a:gd name="T95" fmla="*/ 9809 h 10000"/>
                <a:gd name="T96" fmla="*/ 4286 w 8572"/>
                <a:gd name="T97" fmla="*/ 10000 h 10000"/>
                <a:gd name="T98" fmla="*/ 2137 w 8572"/>
                <a:gd name="T99" fmla="*/ 9808 h 10000"/>
                <a:gd name="T100" fmla="*/ 575 w 8572"/>
                <a:gd name="T101" fmla="*/ 9285 h 10000"/>
                <a:gd name="T102" fmla="*/ 0 w 8572"/>
                <a:gd name="T103" fmla="*/ 8570 h 10000"/>
                <a:gd name="T104" fmla="*/ 0 w 8572"/>
                <a:gd name="T105" fmla="*/ 7621 h 10000"/>
                <a:gd name="T106" fmla="*/ 1815 w 8572"/>
                <a:gd name="T107" fmla="*/ 8331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72" h="10000">
                  <a:moveTo>
                    <a:pt x="2137" y="193"/>
                  </a:moveTo>
                  <a:cubicBezTo>
                    <a:pt x="2796" y="65"/>
                    <a:pt x="3512" y="0"/>
                    <a:pt x="4286" y="0"/>
                  </a:cubicBezTo>
                  <a:cubicBezTo>
                    <a:pt x="5060" y="0"/>
                    <a:pt x="5776" y="65"/>
                    <a:pt x="6435" y="193"/>
                  </a:cubicBezTo>
                  <a:cubicBezTo>
                    <a:pt x="7093" y="320"/>
                    <a:pt x="7615" y="495"/>
                    <a:pt x="7997" y="715"/>
                  </a:cubicBezTo>
                  <a:cubicBezTo>
                    <a:pt x="8380" y="935"/>
                    <a:pt x="8572" y="1173"/>
                    <a:pt x="8572" y="1430"/>
                  </a:cubicBezTo>
                  <a:lnTo>
                    <a:pt x="8572" y="2145"/>
                  </a:lnTo>
                  <a:cubicBezTo>
                    <a:pt x="8572" y="2403"/>
                    <a:pt x="8381" y="2640"/>
                    <a:pt x="7997" y="2860"/>
                  </a:cubicBezTo>
                  <a:cubicBezTo>
                    <a:pt x="7614" y="3080"/>
                    <a:pt x="7094" y="3254"/>
                    <a:pt x="6435" y="3383"/>
                  </a:cubicBezTo>
                  <a:cubicBezTo>
                    <a:pt x="5776" y="3509"/>
                    <a:pt x="5060" y="3572"/>
                    <a:pt x="4286" y="3572"/>
                  </a:cubicBezTo>
                  <a:cubicBezTo>
                    <a:pt x="3512" y="3572"/>
                    <a:pt x="2796" y="3508"/>
                    <a:pt x="2137" y="3380"/>
                  </a:cubicBezTo>
                  <a:cubicBezTo>
                    <a:pt x="1479" y="3253"/>
                    <a:pt x="957" y="3078"/>
                    <a:pt x="575" y="2858"/>
                  </a:cubicBezTo>
                  <a:cubicBezTo>
                    <a:pt x="191" y="2637"/>
                    <a:pt x="0" y="2400"/>
                    <a:pt x="0" y="2142"/>
                  </a:cubicBezTo>
                  <a:lnTo>
                    <a:pt x="0" y="1428"/>
                  </a:lnTo>
                  <a:cubicBezTo>
                    <a:pt x="0" y="1170"/>
                    <a:pt x="191" y="933"/>
                    <a:pt x="575" y="713"/>
                  </a:cubicBezTo>
                  <a:cubicBezTo>
                    <a:pt x="959" y="495"/>
                    <a:pt x="1479" y="321"/>
                    <a:pt x="2137" y="193"/>
                  </a:cubicBezTo>
                  <a:close/>
                  <a:moveTo>
                    <a:pt x="1815" y="4045"/>
                  </a:moveTo>
                  <a:cubicBezTo>
                    <a:pt x="2581" y="4205"/>
                    <a:pt x="3405" y="4285"/>
                    <a:pt x="4286" y="4285"/>
                  </a:cubicBezTo>
                  <a:cubicBezTo>
                    <a:pt x="5167" y="4285"/>
                    <a:pt x="5991" y="4205"/>
                    <a:pt x="6757" y="4045"/>
                  </a:cubicBezTo>
                  <a:cubicBezTo>
                    <a:pt x="7524" y="3885"/>
                    <a:pt x="8129" y="3649"/>
                    <a:pt x="8571" y="3336"/>
                  </a:cubicBezTo>
                  <a:lnTo>
                    <a:pt x="8571" y="4285"/>
                  </a:lnTo>
                  <a:cubicBezTo>
                    <a:pt x="8571" y="4543"/>
                    <a:pt x="8380" y="4780"/>
                    <a:pt x="7996" y="5000"/>
                  </a:cubicBezTo>
                  <a:cubicBezTo>
                    <a:pt x="7612" y="5220"/>
                    <a:pt x="7092" y="5394"/>
                    <a:pt x="6434" y="5523"/>
                  </a:cubicBezTo>
                  <a:cubicBezTo>
                    <a:pt x="5776" y="5650"/>
                    <a:pt x="5060" y="5714"/>
                    <a:pt x="4286" y="5714"/>
                  </a:cubicBezTo>
                  <a:cubicBezTo>
                    <a:pt x="3512" y="5714"/>
                    <a:pt x="2796" y="5649"/>
                    <a:pt x="2137" y="5521"/>
                  </a:cubicBezTo>
                  <a:cubicBezTo>
                    <a:pt x="1479" y="5394"/>
                    <a:pt x="957" y="5219"/>
                    <a:pt x="575" y="4999"/>
                  </a:cubicBezTo>
                  <a:cubicBezTo>
                    <a:pt x="191" y="4779"/>
                    <a:pt x="0" y="4541"/>
                    <a:pt x="0" y="4284"/>
                  </a:cubicBezTo>
                  <a:lnTo>
                    <a:pt x="0" y="3335"/>
                  </a:lnTo>
                  <a:cubicBezTo>
                    <a:pt x="444" y="3650"/>
                    <a:pt x="1049" y="3886"/>
                    <a:pt x="1815" y="4045"/>
                  </a:cubicBezTo>
                  <a:close/>
                  <a:moveTo>
                    <a:pt x="1815" y="6189"/>
                  </a:moveTo>
                  <a:cubicBezTo>
                    <a:pt x="2581" y="6349"/>
                    <a:pt x="3405" y="6429"/>
                    <a:pt x="4286" y="6429"/>
                  </a:cubicBezTo>
                  <a:cubicBezTo>
                    <a:pt x="5167" y="6429"/>
                    <a:pt x="5991" y="6349"/>
                    <a:pt x="6757" y="6189"/>
                  </a:cubicBezTo>
                  <a:cubicBezTo>
                    <a:pt x="7524" y="6029"/>
                    <a:pt x="8129" y="5793"/>
                    <a:pt x="8571" y="5480"/>
                  </a:cubicBezTo>
                  <a:lnTo>
                    <a:pt x="8571" y="6429"/>
                  </a:lnTo>
                  <a:cubicBezTo>
                    <a:pt x="8571" y="6686"/>
                    <a:pt x="8380" y="6924"/>
                    <a:pt x="7996" y="7144"/>
                  </a:cubicBezTo>
                  <a:cubicBezTo>
                    <a:pt x="7612" y="7364"/>
                    <a:pt x="7092" y="7538"/>
                    <a:pt x="6434" y="7666"/>
                  </a:cubicBezTo>
                  <a:cubicBezTo>
                    <a:pt x="5775" y="7795"/>
                    <a:pt x="5060" y="7859"/>
                    <a:pt x="4286" y="7859"/>
                  </a:cubicBezTo>
                  <a:cubicBezTo>
                    <a:pt x="3512" y="7859"/>
                    <a:pt x="2796" y="7794"/>
                    <a:pt x="2137" y="7666"/>
                  </a:cubicBezTo>
                  <a:cubicBezTo>
                    <a:pt x="1479" y="7539"/>
                    <a:pt x="959" y="7364"/>
                    <a:pt x="575" y="7144"/>
                  </a:cubicBezTo>
                  <a:cubicBezTo>
                    <a:pt x="191" y="6924"/>
                    <a:pt x="0" y="6686"/>
                    <a:pt x="0" y="6429"/>
                  </a:cubicBezTo>
                  <a:lnTo>
                    <a:pt x="0" y="5480"/>
                  </a:lnTo>
                  <a:cubicBezTo>
                    <a:pt x="444" y="5793"/>
                    <a:pt x="1049" y="6029"/>
                    <a:pt x="1815" y="6189"/>
                  </a:cubicBezTo>
                  <a:close/>
                  <a:moveTo>
                    <a:pt x="1815" y="8331"/>
                  </a:moveTo>
                  <a:cubicBezTo>
                    <a:pt x="2581" y="8491"/>
                    <a:pt x="3405" y="8571"/>
                    <a:pt x="4286" y="8571"/>
                  </a:cubicBezTo>
                  <a:cubicBezTo>
                    <a:pt x="5167" y="8571"/>
                    <a:pt x="5991" y="8491"/>
                    <a:pt x="6757" y="8331"/>
                  </a:cubicBezTo>
                  <a:cubicBezTo>
                    <a:pt x="7524" y="8171"/>
                    <a:pt x="8129" y="7935"/>
                    <a:pt x="8571" y="7623"/>
                  </a:cubicBezTo>
                  <a:lnTo>
                    <a:pt x="8571" y="8571"/>
                  </a:lnTo>
                  <a:cubicBezTo>
                    <a:pt x="8571" y="8829"/>
                    <a:pt x="8380" y="9066"/>
                    <a:pt x="7996" y="9286"/>
                  </a:cubicBezTo>
                  <a:cubicBezTo>
                    <a:pt x="7612" y="9506"/>
                    <a:pt x="7092" y="9680"/>
                    <a:pt x="6434" y="9809"/>
                  </a:cubicBezTo>
                  <a:cubicBezTo>
                    <a:pt x="5775" y="9937"/>
                    <a:pt x="5060" y="10000"/>
                    <a:pt x="4286" y="10000"/>
                  </a:cubicBezTo>
                  <a:cubicBezTo>
                    <a:pt x="3512" y="10000"/>
                    <a:pt x="2796" y="9935"/>
                    <a:pt x="2137" y="9808"/>
                  </a:cubicBezTo>
                  <a:cubicBezTo>
                    <a:pt x="1479" y="9680"/>
                    <a:pt x="957" y="9505"/>
                    <a:pt x="575" y="9285"/>
                  </a:cubicBezTo>
                  <a:cubicBezTo>
                    <a:pt x="191" y="9065"/>
                    <a:pt x="0" y="8828"/>
                    <a:pt x="0" y="8570"/>
                  </a:cubicBezTo>
                  <a:lnTo>
                    <a:pt x="0" y="7621"/>
                  </a:lnTo>
                  <a:cubicBezTo>
                    <a:pt x="444" y="7935"/>
                    <a:pt x="1049" y="8171"/>
                    <a:pt x="1815" y="8331"/>
                  </a:cubicBez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cture_98831">
              <a:extLst>
                <a:ext uri="{FF2B5EF4-FFF2-40B4-BE49-F238E27FC236}">
                  <a16:creationId xmlns:a16="http://schemas.microsoft.com/office/drawing/2014/main" id="{C26F4FA0-2F26-468E-8716-454E834B9A3E}"/>
                </a:ext>
              </a:extLst>
            </p:cNvPr>
            <p:cNvSpPr/>
            <p:nvPr/>
          </p:nvSpPr>
          <p:spPr>
            <a:xfrm>
              <a:off x="470902" y="5325418"/>
              <a:ext cx="360000" cy="288000"/>
            </a:xfrm>
            <a:custGeom>
              <a:avLst/>
              <a:gdLst>
                <a:gd name="T0" fmla="*/ 2987 w 2987"/>
                <a:gd name="T1" fmla="*/ 0 h 2427"/>
                <a:gd name="T2" fmla="*/ 0 w 2987"/>
                <a:gd name="T3" fmla="*/ 0 h 2427"/>
                <a:gd name="T4" fmla="*/ 0 w 2987"/>
                <a:gd name="T5" fmla="*/ 2427 h 2427"/>
                <a:gd name="T6" fmla="*/ 2987 w 2987"/>
                <a:gd name="T7" fmla="*/ 2427 h 2427"/>
                <a:gd name="T8" fmla="*/ 2987 w 2987"/>
                <a:gd name="T9" fmla="*/ 0 h 2427"/>
                <a:gd name="T10" fmla="*/ 577 w 2987"/>
                <a:gd name="T11" fmla="*/ 333 h 2427"/>
                <a:gd name="T12" fmla="*/ 813 w 2987"/>
                <a:gd name="T13" fmla="*/ 570 h 2427"/>
                <a:gd name="T14" fmla="*/ 577 w 2987"/>
                <a:gd name="T15" fmla="*/ 807 h 2427"/>
                <a:gd name="T16" fmla="*/ 340 w 2987"/>
                <a:gd name="T17" fmla="*/ 570 h 2427"/>
                <a:gd name="T18" fmla="*/ 577 w 2987"/>
                <a:gd name="T19" fmla="*/ 333 h 2427"/>
                <a:gd name="T20" fmla="*/ 1956 w 2987"/>
                <a:gd name="T21" fmla="*/ 1979 h 2427"/>
                <a:gd name="T22" fmla="*/ 1433 w 2987"/>
                <a:gd name="T23" fmla="*/ 1979 h 2427"/>
                <a:gd name="T24" fmla="*/ 360 w 2987"/>
                <a:gd name="T25" fmla="*/ 1979 h 2427"/>
                <a:gd name="T26" fmla="*/ 1158 w 2987"/>
                <a:gd name="T27" fmla="*/ 754 h 2427"/>
                <a:gd name="T28" fmla="*/ 1695 w 2987"/>
                <a:gd name="T29" fmla="*/ 1578 h 2427"/>
                <a:gd name="T30" fmla="*/ 2030 w 2987"/>
                <a:gd name="T31" fmla="*/ 1063 h 2427"/>
                <a:gd name="T32" fmla="*/ 2627 w 2987"/>
                <a:gd name="T33" fmla="*/ 1979 h 2427"/>
                <a:gd name="T34" fmla="*/ 1956 w 2987"/>
                <a:gd name="T35" fmla="*/ 1979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7" h="2427">
                  <a:moveTo>
                    <a:pt x="2987" y="0"/>
                  </a:moveTo>
                  <a:lnTo>
                    <a:pt x="0" y="0"/>
                  </a:lnTo>
                  <a:lnTo>
                    <a:pt x="0" y="2427"/>
                  </a:lnTo>
                  <a:lnTo>
                    <a:pt x="2987" y="2427"/>
                  </a:lnTo>
                  <a:lnTo>
                    <a:pt x="2987" y="0"/>
                  </a:lnTo>
                  <a:close/>
                  <a:moveTo>
                    <a:pt x="577" y="333"/>
                  </a:moveTo>
                  <a:cubicBezTo>
                    <a:pt x="707" y="333"/>
                    <a:pt x="813" y="439"/>
                    <a:pt x="813" y="570"/>
                  </a:cubicBezTo>
                  <a:cubicBezTo>
                    <a:pt x="813" y="701"/>
                    <a:pt x="707" y="807"/>
                    <a:pt x="577" y="807"/>
                  </a:cubicBezTo>
                  <a:cubicBezTo>
                    <a:pt x="446" y="807"/>
                    <a:pt x="340" y="701"/>
                    <a:pt x="340" y="570"/>
                  </a:cubicBezTo>
                  <a:cubicBezTo>
                    <a:pt x="340" y="439"/>
                    <a:pt x="446" y="333"/>
                    <a:pt x="577" y="333"/>
                  </a:cubicBezTo>
                  <a:close/>
                  <a:moveTo>
                    <a:pt x="1956" y="1979"/>
                  </a:moveTo>
                  <a:lnTo>
                    <a:pt x="1433" y="1979"/>
                  </a:lnTo>
                  <a:lnTo>
                    <a:pt x="360" y="1979"/>
                  </a:lnTo>
                  <a:lnTo>
                    <a:pt x="1158" y="754"/>
                  </a:lnTo>
                  <a:lnTo>
                    <a:pt x="1695" y="1578"/>
                  </a:lnTo>
                  <a:lnTo>
                    <a:pt x="2030" y="1063"/>
                  </a:lnTo>
                  <a:lnTo>
                    <a:pt x="2627" y="1979"/>
                  </a:lnTo>
                  <a:lnTo>
                    <a:pt x="1956" y="1979"/>
                  </a:ln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hree-books_73780">
              <a:extLst>
                <a:ext uri="{FF2B5EF4-FFF2-40B4-BE49-F238E27FC236}">
                  <a16:creationId xmlns:a16="http://schemas.microsoft.com/office/drawing/2014/main" id="{7BB32D62-8BF0-4350-9B7E-45F1AB9C62FC}"/>
                </a:ext>
              </a:extLst>
            </p:cNvPr>
            <p:cNvSpPr/>
            <p:nvPr/>
          </p:nvSpPr>
          <p:spPr>
            <a:xfrm>
              <a:off x="1163139" y="5325418"/>
              <a:ext cx="360000" cy="288000"/>
            </a:xfrm>
            <a:custGeom>
              <a:avLst/>
              <a:gdLst>
                <a:gd name="T0" fmla="*/ 137 w 2619"/>
                <a:gd name="T1" fmla="*/ 0 h 2305"/>
                <a:gd name="T2" fmla="*/ 0 w 2619"/>
                <a:gd name="T3" fmla="*/ 2168 h 2305"/>
                <a:gd name="T4" fmla="*/ 650 w 2619"/>
                <a:gd name="T5" fmla="*/ 2305 h 2305"/>
                <a:gd name="T6" fmla="*/ 787 w 2619"/>
                <a:gd name="T7" fmla="*/ 137 h 2305"/>
                <a:gd name="T8" fmla="*/ 550 w 2619"/>
                <a:gd name="T9" fmla="*/ 2003 h 2305"/>
                <a:gd name="T10" fmla="*/ 164 w 2619"/>
                <a:gd name="T11" fmla="*/ 1936 h 2305"/>
                <a:gd name="T12" fmla="*/ 550 w 2619"/>
                <a:gd name="T13" fmla="*/ 1870 h 2305"/>
                <a:gd name="T14" fmla="*/ 550 w 2619"/>
                <a:gd name="T15" fmla="*/ 2003 h 2305"/>
                <a:gd name="T16" fmla="*/ 230 w 2619"/>
                <a:gd name="T17" fmla="*/ 1074 h 2305"/>
                <a:gd name="T18" fmla="*/ 230 w 2619"/>
                <a:gd name="T19" fmla="*/ 941 h 2305"/>
                <a:gd name="T20" fmla="*/ 616 w 2619"/>
                <a:gd name="T21" fmla="*/ 1008 h 2305"/>
                <a:gd name="T22" fmla="*/ 550 w 2619"/>
                <a:gd name="T23" fmla="*/ 807 h 2305"/>
                <a:gd name="T24" fmla="*/ 164 w 2619"/>
                <a:gd name="T25" fmla="*/ 740 h 2305"/>
                <a:gd name="T26" fmla="*/ 550 w 2619"/>
                <a:gd name="T27" fmla="*/ 674 h 2305"/>
                <a:gd name="T28" fmla="*/ 550 w 2619"/>
                <a:gd name="T29" fmla="*/ 807 h 2305"/>
                <a:gd name="T30" fmla="*/ 230 w 2619"/>
                <a:gd name="T31" fmla="*/ 540 h 2305"/>
                <a:gd name="T32" fmla="*/ 230 w 2619"/>
                <a:gd name="T33" fmla="*/ 407 h 2305"/>
                <a:gd name="T34" fmla="*/ 616 w 2619"/>
                <a:gd name="T35" fmla="*/ 473 h 2305"/>
                <a:gd name="T36" fmla="*/ 1566 w 2619"/>
                <a:gd name="T37" fmla="*/ 0 h 2305"/>
                <a:gd name="T38" fmla="*/ 916 w 2619"/>
                <a:gd name="T39" fmla="*/ 137 h 2305"/>
                <a:gd name="T40" fmla="*/ 1053 w 2619"/>
                <a:gd name="T41" fmla="*/ 2305 h 2305"/>
                <a:gd name="T42" fmla="*/ 1703 w 2619"/>
                <a:gd name="T43" fmla="*/ 2168 h 2305"/>
                <a:gd name="T44" fmla="*/ 1566 w 2619"/>
                <a:gd name="T45" fmla="*/ 0 h 2305"/>
                <a:gd name="T46" fmla="*/ 1146 w 2619"/>
                <a:gd name="T47" fmla="*/ 2003 h 2305"/>
                <a:gd name="T48" fmla="*/ 1146 w 2619"/>
                <a:gd name="T49" fmla="*/ 1870 h 2305"/>
                <a:gd name="T50" fmla="*/ 1532 w 2619"/>
                <a:gd name="T51" fmla="*/ 1936 h 2305"/>
                <a:gd name="T52" fmla="*/ 1465 w 2619"/>
                <a:gd name="T53" fmla="*/ 1074 h 2305"/>
                <a:gd name="T54" fmla="*/ 1079 w 2619"/>
                <a:gd name="T55" fmla="*/ 1008 h 2305"/>
                <a:gd name="T56" fmla="*/ 1465 w 2619"/>
                <a:gd name="T57" fmla="*/ 941 h 2305"/>
                <a:gd name="T58" fmla="*/ 1465 w 2619"/>
                <a:gd name="T59" fmla="*/ 1074 h 2305"/>
                <a:gd name="T60" fmla="*/ 1146 w 2619"/>
                <a:gd name="T61" fmla="*/ 807 h 2305"/>
                <a:gd name="T62" fmla="*/ 1146 w 2619"/>
                <a:gd name="T63" fmla="*/ 674 h 2305"/>
                <a:gd name="T64" fmla="*/ 1532 w 2619"/>
                <a:gd name="T65" fmla="*/ 740 h 2305"/>
                <a:gd name="T66" fmla="*/ 1465 w 2619"/>
                <a:gd name="T67" fmla="*/ 540 h 2305"/>
                <a:gd name="T68" fmla="*/ 1079 w 2619"/>
                <a:gd name="T69" fmla="*/ 473 h 2305"/>
                <a:gd name="T70" fmla="*/ 1465 w 2619"/>
                <a:gd name="T71" fmla="*/ 407 h 2305"/>
                <a:gd name="T72" fmla="*/ 1465 w 2619"/>
                <a:gd name="T73" fmla="*/ 540 h 2305"/>
                <a:gd name="T74" fmla="*/ 1968 w 2619"/>
                <a:gd name="T75" fmla="*/ 0 h 2305"/>
                <a:gd name="T76" fmla="*/ 1831 w 2619"/>
                <a:gd name="T77" fmla="*/ 2168 h 2305"/>
                <a:gd name="T78" fmla="*/ 2481 w 2619"/>
                <a:gd name="T79" fmla="*/ 2305 h 2305"/>
                <a:gd name="T80" fmla="*/ 2619 w 2619"/>
                <a:gd name="T81" fmla="*/ 137 h 2305"/>
                <a:gd name="T82" fmla="*/ 2381 w 2619"/>
                <a:gd name="T83" fmla="*/ 2003 h 2305"/>
                <a:gd name="T84" fmla="*/ 1995 w 2619"/>
                <a:gd name="T85" fmla="*/ 1936 h 2305"/>
                <a:gd name="T86" fmla="*/ 2381 w 2619"/>
                <a:gd name="T87" fmla="*/ 1870 h 2305"/>
                <a:gd name="T88" fmla="*/ 2381 w 2619"/>
                <a:gd name="T89" fmla="*/ 2003 h 2305"/>
                <a:gd name="T90" fmla="*/ 2061 w 2619"/>
                <a:gd name="T91" fmla="*/ 1074 h 2305"/>
                <a:gd name="T92" fmla="*/ 2061 w 2619"/>
                <a:gd name="T93" fmla="*/ 941 h 2305"/>
                <a:gd name="T94" fmla="*/ 2447 w 2619"/>
                <a:gd name="T95" fmla="*/ 1008 h 2305"/>
                <a:gd name="T96" fmla="*/ 2381 w 2619"/>
                <a:gd name="T97" fmla="*/ 807 h 2305"/>
                <a:gd name="T98" fmla="*/ 1995 w 2619"/>
                <a:gd name="T99" fmla="*/ 740 h 2305"/>
                <a:gd name="T100" fmla="*/ 2381 w 2619"/>
                <a:gd name="T101" fmla="*/ 674 h 2305"/>
                <a:gd name="T102" fmla="*/ 2381 w 2619"/>
                <a:gd name="T103" fmla="*/ 807 h 2305"/>
                <a:gd name="T104" fmla="*/ 2061 w 2619"/>
                <a:gd name="T105" fmla="*/ 540 h 2305"/>
                <a:gd name="T106" fmla="*/ 2061 w 2619"/>
                <a:gd name="T107" fmla="*/ 407 h 2305"/>
                <a:gd name="T108" fmla="*/ 2447 w 2619"/>
                <a:gd name="T109" fmla="*/ 473 h 2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19" h="2305">
                  <a:moveTo>
                    <a:pt x="650" y="0"/>
                  </a:moveTo>
                  <a:lnTo>
                    <a:pt x="137" y="0"/>
                  </a:lnTo>
                  <a:cubicBezTo>
                    <a:pt x="61" y="0"/>
                    <a:pt x="0" y="61"/>
                    <a:pt x="0" y="137"/>
                  </a:cubicBezTo>
                  <a:lnTo>
                    <a:pt x="0" y="2168"/>
                  </a:lnTo>
                  <a:cubicBezTo>
                    <a:pt x="0" y="2243"/>
                    <a:pt x="61" y="2305"/>
                    <a:pt x="137" y="2305"/>
                  </a:cubicBezTo>
                  <a:lnTo>
                    <a:pt x="650" y="2305"/>
                  </a:lnTo>
                  <a:cubicBezTo>
                    <a:pt x="726" y="2305"/>
                    <a:pt x="787" y="2243"/>
                    <a:pt x="787" y="2168"/>
                  </a:cubicBezTo>
                  <a:lnTo>
                    <a:pt x="787" y="137"/>
                  </a:lnTo>
                  <a:cubicBezTo>
                    <a:pt x="787" y="61"/>
                    <a:pt x="726" y="0"/>
                    <a:pt x="650" y="0"/>
                  </a:cubicBezTo>
                  <a:close/>
                  <a:moveTo>
                    <a:pt x="550" y="2003"/>
                  </a:moveTo>
                  <a:lnTo>
                    <a:pt x="230" y="2003"/>
                  </a:lnTo>
                  <a:cubicBezTo>
                    <a:pt x="193" y="2003"/>
                    <a:pt x="164" y="1973"/>
                    <a:pt x="164" y="1936"/>
                  </a:cubicBezTo>
                  <a:cubicBezTo>
                    <a:pt x="164" y="1900"/>
                    <a:pt x="193" y="1870"/>
                    <a:pt x="230" y="1870"/>
                  </a:cubicBezTo>
                  <a:lnTo>
                    <a:pt x="550" y="1870"/>
                  </a:lnTo>
                  <a:cubicBezTo>
                    <a:pt x="586" y="1870"/>
                    <a:pt x="616" y="1900"/>
                    <a:pt x="616" y="1936"/>
                  </a:cubicBezTo>
                  <a:cubicBezTo>
                    <a:pt x="616" y="1973"/>
                    <a:pt x="586" y="2003"/>
                    <a:pt x="550" y="2003"/>
                  </a:cubicBezTo>
                  <a:close/>
                  <a:moveTo>
                    <a:pt x="550" y="1074"/>
                  </a:moveTo>
                  <a:lnTo>
                    <a:pt x="230" y="1074"/>
                  </a:lnTo>
                  <a:cubicBezTo>
                    <a:pt x="193" y="1074"/>
                    <a:pt x="164" y="1044"/>
                    <a:pt x="164" y="1008"/>
                  </a:cubicBezTo>
                  <a:cubicBezTo>
                    <a:pt x="164" y="971"/>
                    <a:pt x="193" y="941"/>
                    <a:pt x="230" y="941"/>
                  </a:cubicBezTo>
                  <a:lnTo>
                    <a:pt x="550" y="941"/>
                  </a:lnTo>
                  <a:cubicBezTo>
                    <a:pt x="586" y="941"/>
                    <a:pt x="616" y="971"/>
                    <a:pt x="616" y="1008"/>
                  </a:cubicBezTo>
                  <a:cubicBezTo>
                    <a:pt x="616" y="1044"/>
                    <a:pt x="586" y="1074"/>
                    <a:pt x="550" y="1074"/>
                  </a:cubicBezTo>
                  <a:close/>
                  <a:moveTo>
                    <a:pt x="550" y="807"/>
                  </a:moveTo>
                  <a:lnTo>
                    <a:pt x="230" y="807"/>
                  </a:lnTo>
                  <a:cubicBezTo>
                    <a:pt x="193" y="807"/>
                    <a:pt x="164" y="777"/>
                    <a:pt x="164" y="740"/>
                  </a:cubicBezTo>
                  <a:cubicBezTo>
                    <a:pt x="164" y="704"/>
                    <a:pt x="193" y="674"/>
                    <a:pt x="230" y="674"/>
                  </a:cubicBezTo>
                  <a:lnTo>
                    <a:pt x="550" y="674"/>
                  </a:lnTo>
                  <a:cubicBezTo>
                    <a:pt x="586" y="674"/>
                    <a:pt x="616" y="704"/>
                    <a:pt x="616" y="740"/>
                  </a:cubicBezTo>
                  <a:cubicBezTo>
                    <a:pt x="616" y="777"/>
                    <a:pt x="586" y="807"/>
                    <a:pt x="550" y="807"/>
                  </a:cubicBezTo>
                  <a:close/>
                  <a:moveTo>
                    <a:pt x="550" y="540"/>
                  </a:moveTo>
                  <a:lnTo>
                    <a:pt x="230" y="540"/>
                  </a:lnTo>
                  <a:cubicBezTo>
                    <a:pt x="193" y="540"/>
                    <a:pt x="164" y="510"/>
                    <a:pt x="164" y="473"/>
                  </a:cubicBezTo>
                  <a:cubicBezTo>
                    <a:pt x="164" y="436"/>
                    <a:pt x="193" y="407"/>
                    <a:pt x="230" y="407"/>
                  </a:cubicBezTo>
                  <a:lnTo>
                    <a:pt x="550" y="407"/>
                  </a:lnTo>
                  <a:cubicBezTo>
                    <a:pt x="586" y="407"/>
                    <a:pt x="616" y="436"/>
                    <a:pt x="616" y="473"/>
                  </a:cubicBezTo>
                  <a:cubicBezTo>
                    <a:pt x="616" y="510"/>
                    <a:pt x="586" y="540"/>
                    <a:pt x="550" y="540"/>
                  </a:cubicBezTo>
                  <a:close/>
                  <a:moveTo>
                    <a:pt x="1566" y="0"/>
                  </a:moveTo>
                  <a:lnTo>
                    <a:pt x="1053" y="0"/>
                  </a:lnTo>
                  <a:cubicBezTo>
                    <a:pt x="977" y="0"/>
                    <a:pt x="916" y="61"/>
                    <a:pt x="916" y="137"/>
                  </a:cubicBezTo>
                  <a:lnTo>
                    <a:pt x="916" y="2168"/>
                  </a:lnTo>
                  <a:cubicBezTo>
                    <a:pt x="916" y="2243"/>
                    <a:pt x="977" y="2305"/>
                    <a:pt x="1053" y="2305"/>
                  </a:cubicBezTo>
                  <a:lnTo>
                    <a:pt x="1566" y="2305"/>
                  </a:lnTo>
                  <a:cubicBezTo>
                    <a:pt x="1641" y="2305"/>
                    <a:pt x="1703" y="2243"/>
                    <a:pt x="1703" y="2168"/>
                  </a:cubicBezTo>
                  <a:lnTo>
                    <a:pt x="1703" y="137"/>
                  </a:lnTo>
                  <a:cubicBezTo>
                    <a:pt x="1703" y="61"/>
                    <a:pt x="1641" y="0"/>
                    <a:pt x="1566" y="0"/>
                  </a:cubicBezTo>
                  <a:close/>
                  <a:moveTo>
                    <a:pt x="1465" y="2003"/>
                  </a:moveTo>
                  <a:lnTo>
                    <a:pt x="1146" y="2003"/>
                  </a:lnTo>
                  <a:cubicBezTo>
                    <a:pt x="1109" y="2003"/>
                    <a:pt x="1079" y="1973"/>
                    <a:pt x="1079" y="1936"/>
                  </a:cubicBezTo>
                  <a:cubicBezTo>
                    <a:pt x="1079" y="1900"/>
                    <a:pt x="1109" y="1870"/>
                    <a:pt x="1146" y="1870"/>
                  </a:cubicBezTo>
                  <a:lnTo>
                    <a:pt x="1465" y="1870"/>
                  </a:lnTo>
                  <a:cubicBezTo>
                    <a:pt x="1502" y="1870"/>
                    <a:pt x="1532" y="1900"/>
                    <a:pt x="1532" y="1936"/>
                  </a:cubicBezTo>
                  <a:cubicBezTo>
                    <a:pt x="1532" y="1973"/>
                    <a:pt x="1502" y="2003"/>
                    <a:pt x="1465" y="2003"/>
                  </a:cubicBezTo>
                  <a:close/>
                  <a:moveTo>
                    <a:pt x="1465" y="1074"/>
                  </a:moveTo>
                  <a:lnTo>
                    <a:pt x="1146" y="1074"/>
                  </a:lnTo>
                  <a:cubicBezTo>
                    <a:pt x="1109" y="1074"/>
                    <a:pt x="1079" y="1044"/>
                    <a:pt x="1079" y="1008"/>
                  </a:cubicBezTo>
                  <a:cubicBezTo>
                    <a:pt x="1079" y="971"/>
                    <a:pt x="1109" y="941"/>
                    <a:pt x="1146" y="941"/>
                  </a:cubicBezTo>
                  <a:lnTo>
                    <a:pt x="1465" y="941"/>
                  </a:lnTo>
                  <a:cubicBezTo>
                    <a:pt x="1502" y="941"/>
                    <a:pt x="1532" y="971"/>
                    <a:pt x="1532" y="1008"/>
                  </a:cubicBezTo>
                  <a:cubicBezTo>
                    <a:pt x="1532" y="1044"/>
                    <a:pt x="1502" y="1074"/>
                    <a:pt x="1465" y="1074"/>
                  </a:cubicBezTo>
                  <a:close/>
                  <a:moveTo>
                    <a:pt x="1465" y="807"/>
                  </a:moveTo>
                  <a:lnTo>
                    <a:pt x="1146" y="807"/>
                  </a:lnTo>
                  <a:cubicBezTo>
                    <a:pt x="1109" y="807"/>
                    <a:pt x="1079" y="777"/>
                    <a:pt x="1079" y="740"/>
                  </a:cubicBezTo>
                  <a:cubicBezTo>
                    <a:pt x="1079" y="704"/>
                    <a:pt x="1109" y="674"/>
                    <a:pt x="1146" y="674"/>
                  </a:cubicBezTo>
                  <a:lnTo>
                    <a:pt x="1465" y="674"/>
                  </a:lnTo>
                  <a:cubicBezTo>
                    <a:pt x="1502" y="674"/>
                    <a:pt x="1532" y="704"/>
                    <a:pt x="1532" y="740"/>
                  </a:cubicBezTo>
                  <a:cubicBezTo>
                    <a:pt x="1532" y="777"/>
                    <a:pt x="1502" y="807"/>
                    <a:pt x="1465" y="807"/>
                  </a:cubicBezTo>
                  <a:close/>
                  <a:moveTo>
                    <a:pt x="1465" y="540"/>
                  </a:moveTo>
                  <a:lnTo>
                    <a:pt x="1146" y="540"/>
                  </a:lnTo>
                  <a:cubicBezTo>
                    <a:pt x="1109" y="540"/>
                    <a:pt x="1079" y="510"/>
                    <a:pt x="1079" y="473"/>
                  </a:cubicBezTo>
                  <a:cubicBezTo>
                    <a:pt x="1079" y="436"/>
                    <a:pt x="1109" y="407"/>
                    <a:pt x="1146" y="407"/>
                  </a:cubicBezTo>
                  <a:lnTo>
                    <a:pt x="1465" y="407"/>
                  </a:lnTo>
                  <a:cubicBezTo>
                    <a:pt x="1502" y="407"/>
                    <a:pt x="1532" y="436"/>
                    <a:pt x="1532" y="473"/>
                  </a:cubicBezTo>
                  <a:cubicBezTo>
                    <a:pt x="1532" y="510"/>
                    <a:pt x="1502" y="540"/>
                    <a:pt x="1465" y="540"/>
                  </a:cubicBezTo>
                  <a:close/>
                  <a:moveTo>
                    <a:pt x="2481" y="0"/>
                  </a:moveTo>
                  <a:lnTo>
                    <a:pt x="1968" y="0"/>
                  </a:lnTo>
                  <a:cubicBezTo>
                    <a:pt x="1893" y="0"/>
                    <a:pt x="1831" y="61"/>
                    <a:pt x="1831" y="137"/>
                  </a:cubicBezTo>
                  <a:lnTo>
                    <a:pt x="1831" y="2168"/>
                  </a:lnTo>
                  <a:cubicBezTo>
                    <a:pt x="1831" y="2243"/>
                    <a:pt x="1893" y="2305"/>
                    <a:pt x="1968" y="2305"/>
                  </a:cubicBezTo>
                  <a:lnTo>
                    <a:pt x="2481" y="2305"/>
                  </a:lnTo>
                  <a:cubicBezTo>
                    <a:pt x="2557" y="2305"/>
                    <a:pt x="2619" y="2243"/>
                    <a:pt x="2619" y="2168"/>
                  </a:cubicBezTo>
                  <a:lnTo>
                    <a:pt x="2619" y="137"/>
                  </a:lnTo>
                  <a:cubicBezTo>
                    <a:pt x="2619" y="61"/>
                    <a:pt x="2557" y="0"/>
                    <a:pt x="2481" y="0"/>
                  </a:cubicBezTo>
                  <a:close/>
                  <a:moveTo>
                    <a:pt x="2381" y="2003"/>
                  </a:moveTo>
                  <a:lnTo>
                    <a:pt x="2061" y="2003"/>
                  </a:lnTo>
                  <a:cubicBezTo>
                    <a:pt x="2025" y="2003"/>
                    <a:pt x="1995" y="1973"/>
                    <a:pt x="1995" y="1936"/>
                  </a:cubicBezTo>
                  <a:cubicBezTo>
                    <a:pt x="1995" y="1900"/>
                    <a:pt x="2025" y="1870"/>
                    <a:pt x="2061" y="1870"/>
                  </a:cubicBezTo>
                  <a:lnTo>
                    <a:pt x="2381" y="1870"/>
                  </a:lnTo>
                  <a:cubicBezTo>
                    <a:pt x="2417" y="1870"/>
                    <a:pt x="2447" y="1900"/>
                    <a:pt x="2447" y="1936"/>
                  </a:cubicBezTo>
                  <a:cubicBezTo>
                    <a:pt x="2447" y="1973"/>
                    <a:pt x="2417" y="2003"/>
                    <a:pt x="2381" y="2003"/>
                  </a:cubicBezTo>
                  <a:close/>
                  <a:moveTo>
                    <a:pt x="2381" y="1074"/>
                  </a:moveTo>
                  <a:lnTo>
                    <a:pt x="2061" y="1074"/>
                  </a:lnTo>
                  <a:cubicBezTo>
                    <a:pt x="2025" y="1074"/>
                    <a:pt x="1995" y="1044"/>
                    <a:pt x="1995" y="1008"/>
                  </a:cubicBezTo>
                  <a:cubicBezTo>
                    <a:pt x="1995" y="971"/>
                    <a:pt x="2025" y="941"/>
                    <a:pt x="2061" y="941"/>
                  </a:cubicBezTo>
                  <a:lnTo>
                    <a:pt x="2381" y="941"/>
                  </a:lnTo>
                  <a:cubicBezTo>
                    <a:pt x="2417" y="941"/>
                    <a:pt x="2447" y="971"/>
                    <a:pt x="2447" y="1008"/>
                  </a:cubicBezTo>
                  <a:cubicBezTo>
                    <a:pt x="2447" y="1044"/>
                    <a:pt x="2417" y="1074"/>
                    <a:pt x="2381" y="1074"/>
                  </a:cubicBezTo>
                  <a:close/>
                  <a:moveTo>
                    <a:pt x="2381" y="807"/>
                  </a:moveTo>
                  <a:lnTo>
                    <a:pt x="2061" y="807"/>
                  </a:lnTo>
                  <a:cubicBezTo>
                    <a:pt x="2025" y="807"/>
                    <a:pt x="1995" y="777"/>
                    <a:pt x="1995" y="740"/>
                  </a:cubicBezTo>
                  <a:cubicBezTo>
                    <a:pt x="1995" y="704"/>
                    <a:pt x="2025" y="674"/>
                    <a:pt x="2061" y="674"/>
                  </a:cubicBezTo>
                  <a:lnTo>
                    <a:pt x="2381" y="674"/>
                  </a:lnTo>
                  <a:cubicBezTo>
                    <a:pt x="2417" y="674"/>
                    <a:pt x="2447" y="704"/>
                    <a:pt x="2447" y="740"/>
                  </a:cubicBezTo>
                  <a:cubicBezTo>
                    <a:pt x="2447" y="777"/>
                    <a:pt x="2417" y="807"/>
                    <a:pt x="2381" y="807"/>
                  </a:cubicBezTo>
                  <a:close/>
                  <a:moveTo>
                    <a:pt x="2381" y="540"/>
                  </a:moveTo>
                  <a:lnTo>
                    <a:pt x="2061" y="540"/>
                  </a:lnTo>
                  <a:cubicBezTo>
                    <a:pt x="2025" y="540"/>
                    <a:pt x="1995" y="510"/>
                    <a:pt x="1995" y="473"/>
                  </a:cubicBezTo>
                  <a:cubicBezTo>
                    <a:pt x="1995" y="436"/>
                    <a:pt x="2025" y="407"/>
                    <a:pt x="2061" y="407"/>
                  </a:cubicBezTo>
                  <a:lnTo>
                    <a:pt x="2381" y="407"/>
                  </a:lnTo>
                  <a:cubicBezTo>
                    <a:pt x="2417" y="407"/>
                    <a:pt x="2447" y="436"/>
                    <a:pt x="2447" y="473"/>
                  </a:cubicBezTo>
                  <a:cubicBezTo>
                    <a:pt x="2447" y="510"/>
                    <a:pt x="2417" y="540"/>
                    <a:pt x="2381" y="540"/>
                  </a:cubicBez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seo-specialist-bald-head-male-symbol-with-puzzle-pieces-inside_48629">
              <a:extLst>
                <a:ext uri="{FF2B5EF4-FFF2-40B4-BE49-F238E27FC236}">
                  <a16:creationId xmlns:a16="http://schemas.microsoft.com/office/drawing/2014/main" id="{2A1F2C03-ACFE-4638-AFB9-2EACA5580BF3}"/>
                </a:ext>
              </a:extLst>
            </p:cNvPr>
            <p:cNvSpPr/>
            <p:nvPr/>
          </p:nvSpPr>
          <p:spPr>
            <a:xfrm>
              <a:off x="1855376" y="5325418"/>
              <a:ext cx="360000" cy="288000"/>
            </a:xfrm>
            <a:custGeom>
              <a:avLst/>
              <a:gdLst>
                <a:gd name="T0" fmla="*/ 836 w 839"/>
                <a:gd name="T1" fmla="*/ 358 h 1066"/>
                <a:gd name="T2" fmla="*/ 95 w 839"/>
                <a:gd name="T3" fmla="*/ 460 h 1066"/>
                <a:gd name="T4" fmla="*/ 104 w 839"/>
                <a:gd name="T5" fmla="*/ 800 h 1066"/>
                <a:gd name="T6" fmla="*/ 254 w 839"/>
                <a:gd name="T7" fmla="*/ 1066 h 1066"/>
                <a:gd name="T8" fmla="*/ 523 w 839"/>
                <a:gd name="T9" fmla="*/ 501 h 1066"/>
                <a:gd name="T10" fmla="*/ 490 w 839"/>
                <a:gd name="T11" fmla="*/ 558 h 1066"/>
                <a:gd name="T12" fmla="*/ 394 w 839"/>
                <a:gd name="T13" fmla="*/ 528 h 1066"/>
                <a:gd name="T14" fmla="*/ 346 w 839"/>
                <a:gd name="T15" fmla="*/ 543 h 1066"/>
                <a:gd name="T16" fmla="*/ 373 w 839"/>
                <a:gd name="T17" fmla="*/ 522 h 1066"/>
                <a:gd name="T18" fmla="*/ 358 w 839"/>
                <a:gd name="T19" fmla="*/ 448 h 1066"/>
                <a:gd name="T20" fmla="*/ 400 w 839"/>
                <a:gd name="T21" fmla="*/ 382 h 1066"/>
                <a:gd name="T22" fmla="*/ 424 w 839"/>
                <a:gd name="T23" fmla="*/ 370 h 1066"/>
                <a:gd name="T24" fmla="*/ 526 w 839"/>
                <a:gd name="T25" fmla="*/ 403 h 1066"/>
                <a:gd name="T26" fmla="*/ 490 w 839"/>
                <a:gd name="T27" fmla="*/ 456 h 1066"/>
                <a:gd name="T28" fmla="*/ 561 w 839"/>
                <a:gd name="T29" fmla="*/ 459 h 1066"/>
                <a:gd name="T30" fmla="*/ 678 w 839"/>
                <a:gd name="T31" fmla="*/ 325 h 1066"/>
                <a:gd name="T32" fmla="*/ 705 w 839"/>
                <a:gd name="T33" fmla="*/ 367 h 1066"/>
                <a:gd name="T34" fmla="*/ 699 w 839"/>
                <a:gd name="T35" fmla="*/ 433 h 1066"/>
                <a:gd name="T36" fmla="*/ 705 w 839"/>
                <a:gd name="T37" fmla="*/ 483 h 1066"/>
                <a:gd name="T38" fmla="*/ 672 w 839"/>
                <a:gd name="T39" fmla="*/ 474 h 1066"/>
                <a:gd name="T40" fmla="*/ 570 w 839"/>
                <a:gd name="T41" fmla="*/ 457 h 1066"/>
                <a:gd name="T42" fmla="*/ 520 w 839"/>
                <a:gd name="T43" fmla="*/ 463 h 1066"/>
                <a:gd name="T44" fmla="*/ 517 w 839"/>
                <a:gd name="T45" fmla="*/ 430 h 1066"/>
                <a:gd name="T46" fmla="*/ 511 w 839"/>
                <a:gd name="T47" fmla="*/ 355 h 1066"/>
                <a:gd name="T48" fmla="*/ 567 w 839"/>
                <a:gd name="T49" fmla="*/ 358 h 1066"/>
                <a:gd name="T50" fmla="*/ 600 w 839"/>
                <a:gd name="T51" fmla="*/ 301 h 1066"/>
                <a:gd name="T52" fmla="*/ 684 w 839"/>
                <a:gd name="T53" fmla="*/ 325 h 1066"/>
                <a:gd name="T54" fmla="*/ 481 w 839"/>
                <a:gd name="T55" fmla="*/ 203 h 1066"/>
                <a:gd name="T56" fmla="*/ 514 w 839"/>
                <a:gd name="T57" fmla="*/ 146 h 1066"/>
                <a:gd name="T58" fmla="*/ 609 w 839"/>
                <a:gd name="T59" fmla="*/ 176 h 1066"/>
                <a:gd name="T60" fmla="*/ 657 w 839"/>
                <a:gd name="T61" fmla="*/ 161 h 1066"/>
                <a:gd name="T62" fmla="*/ 627 w 839"/>
                <a:gd name="T63" fmla="*/ 182 h 1066"/>
                <a:gd name="T64" fmla="*/ 606 w 839"/>
                <a:gd name="T65" fmla="*/ 283 h 1066"/>
                <a:gd name="T66" fmla="*/ 612 w 839"/>
                <a:gd name="T67" fmla="*/ 334 h 1066"/>
                <a:gd name="T68" fmla="*/ 579 w 839"/>
                <a:gd name="T69" fmla="*/ 325 h 1066"/>
                <a:gd name="T70" fmla="*/ 481 w 839"/>
                <a:gd name="T71" fmla="*/ 301 h 1066"/>
                <a:gd name="T72" fmla="*/ 517 w 839"/>
                <a:gd name="T73" fmla="*/ 247 h 1066"/>
                <a:gd name="T74" fmla="*/ 445 w 839"/>
                <a:gd name="T75" fmla="*/ 244 h 1066"/>
                <a:gd name="T76" fmla="*/ 320 w 839"/>
                <a:gd name="T77" fmla="*/ 379 h 1066"/>
                <a:gd name="T78" fmla="*/ 317 w 839"/>
                <a:gd name="T79" fmla="*/ 316 h 1066"/>
                <a:gd name="T80" fmla="*/ 266 w 839"/>
                <a:gd name="T81" fmla="*/ 295 h 1066"/>
                <a:gd name="T82" fmla="*/ 308 w 839"/>
                <a:gd name="T83" fmla="*/ 230 h 1066"/>
                <a:gd name="T84" fmla="*/ 331 w 839"/>
                <a:gd name="T85" fmla="*/ 218 h 1066"/>
                <a:gd name="T86" fmla="*/ 433 w 839"/>
                <a:gd name="T87" fmla="*/ 250 h 1066"/>
                <a:gd name="T88" fmla="*/ 484 w 839"/>
                <a:gd name="T89" fmla="*/ 244 h 1066"/>
                <a:gd name="T90" fmla="*/ 487 w 839"/>
                <a:gd name="T91" fmla="*/ 277 h 1066"/>
                <a:gd name="T92" fmla="*/ 493 w 839"/>
                <a:gd name="T93" fmla="*/ 352 h 1066"/>
                <a:gd name="T94" fmla="*/ 433 w 839"/>
                <a:gd name="T95" fmla="*/ 346 h 1066"/>
                <a:gd name="T96" fmla="*/ 400 w 839"/>
                <a:gd name="T97" fmla="*/ 403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9" h="1066">
                  <a:moveTo>
                    <a:pt x="254" y="1066"/>
                  </a:moveTo>
                  <a:lnTo>
                    <a:pt x="839" y="1066"/>
                  </a:lnTo>
                  <a:cubicBezTo>
                    <a:pt x="839" y="1066"/>
                    <a:pt x="669" y="928"/>
                    <a:pt x="672" y="779"/>
                  </a:cubicBezTo>
                  <a:cubicBezTo>
                    <a:pt x="675" y="695"/>
                    <a:pt x="839" y="591"/>
                    <a:pt x="836" y="358"/>
                  </a:cubicBezTo>
                  <a:cubicBezTo>
                    <a:pt x="836" y="241"/>
                    <a:pt x="723" y="47"/>
                    <a:pt x="532" y="23"/>
                  </a:cubicBezTo>
                  <a:cubicBezTo>
                    <a:pt x="340" y="0"/>
                    <a:pt x="197" y="41"/>
                    <a:pt x="134" y="161"/>
                  </a:cubicBezTo>
                  <a:cubicBezTo>
                    <a:pt x="72" y="280"/>
                    <a:pt x="66" y="382"/>
                    <a:pt x="72" y="403"/>
                  </a:cubicBezTo>
                  <a:cubicBezTo>
                    <a:pt x="78" y="421"/>
                    <a:pt x="95" y="460"/>
                    <a:pt x="95" y="460"/>
                  </a:cubicBezTo>
                  <a:cubicBezTo>
                    <a:pt x="95" y="460"/>
                    <a:pt x="0" y="609"/>
                    <a:pt x="6" y="633"/>
                  </a:cubicBezTo>
                  <a:cubicBezTo>
                    <a:pt x="12" y="657"/>
                    <a:pt x="78" y="669"/>
                    <a:pt x="78" y="669"/>
                  </a:cubicBezTo>
                  <a:cubicBezTo>
                    <a:pt x="78" y="669"/>
                    <a:pt x="84" y="687"/>
                    <a:pt x="72" y="716"/>
                  </a:cubicBezTo>
                  <a:cubicBezTo>
                    <a:pt x="60" y="746"/>
                    <a:pt x="95" y="788"/>
                    <a:pt x="104" y="800"/>
                  </a:cubicBezTo>
                  <a:cubicBezTo>
                    <a:pt x="113" y="812"/>
                    <a:pt x="90" y="854"/>
                    <a:pt x="98" y="878"/>
                  </a:cubicBezTo>
                  <a:cubicBezTo>
                    <a:pt x="107" y="902"/>
                    <a:pt x="146" y="928"/>
                    <a:pt x="191" y="922"/>
                  </a:cubicBezTo>
                  <a:cubicBezTo>
                    <a:pt x="236" y="916"/>
                    <a:pt x="296" y="904"/>
                    <a:pt x="317" y="902"/>
                  </a:cubicBezTo>
                  <a:cubicBezTo>
                    <a:pt x="364" y="1012"/>
                    <a:pt x="254" y="1066"/>
                    <a:pt x="254" y="1066"/>
                  </a:cubicBezTo>
                  <a:close/>
                  <a:moveTo>
                    <a:pt x="541" y="528"/>
                  </a:moveTo>
                  <a:cubicBezTo>
                    <a:pt x="535" y="531"/>
                    <a:pt x="532" y="534"/>
                    <a:pt x="529" y="534"/>
                  </a:cubicBezTo>
                  <a:lnTo>
                    <a:pt x="529" y="528"/>
                  </a:lnTo>
                  <a:cubicBezTo>
                    <a:pt x="529" y="522"/>
                    <a:pt x="532" y="513"/>
                    <a:pt x="523" y="501"/>
                  </a:cubicBezTo>
                  <a:cubicBezTo>
                    <a:pt x="508" y="483"/>
                    <a:pt x="481" y="486"/>
                    <a:pt x="466" y="507"/>
                  </a:cubicBezTo>
                  <a:cubicBezTo>
                    <a:pt x="460" y="516"/>
                    <a:pt x="460" y="525"/>
                    <a:pt x="463" y="537"/>
                  </a:cubicBezTo>
                  <a:cubicBezTo>
                    <a:pt x="469" y="549"/>
                    <a:pt x="475" y="552"/>
                    <a:pt x="484" y="555"/>
                  </a:cubicBezTo>
                  <a:cubicBezTo>
                    <a:pt x="487" y="555"/>
                    <a:pt x="487" y="555"/>
                    <a:pt x="490" y="558"/>
                  </a:cubicBezTo>
                  <a:cubicBezTo>
                    <a:pt x="487" y="561"/>
                    <a:pt x="484" y="561"/>
                    <a:pt x="481" y="564"/>
                  </a:cubicBezTo>
                  <a:lnTo>
                    <a:pt x="442" y="588"/>
                  </a:lnTo>
                  <a:lnTo>
                    <a:pt x="418" y="549"/>
                  </a:lnTo>
                  <a:cubicBezTo>
                    <a:pt x="409" y="534"/>
                    <a:pt x="403" y="528"/>
                    <a:pt x="394" y="528"/>
                  </a:cubicBezTo>
                  <a:cubicBezTo>
                    <a:pt x="388" y="528"/>
                    <a:pt x="385" y="531"/>
                    <a:pt x="382" y="534"/>
                  </a:cubicBezTo>
                  <a:cubicBezTo>
                    <a:pt x="379" y="537"/>
                    <a:pt x="376" y="543"/>
                    <a:pt x="376" y="546"/>
                  </a:cubicBezTo>
                  <a:cubicBezTo>
                    <a:pt x="373" y="552"/>
                    <a:pt x="373" y="552"/>
                    <a:pt x="367" y="555"/>
                  </a:cubicBezTo>
                  <a:cubicBezTo>
                    <a:pt x="358" y="558"/>
                    <a:pt x="349" y="552"/>
                    <a:pt x="346" y="543"/>
                  </a:cubicBezTo>
                  <a:cubicBezTo>
                    <a:pt x="346" y="540"/>
                    <a:pt x="343" y="531"/>
                    <a:pt x="349" y="525"/>
                  </a:cubicBezTo>
                  <a:cubicBezTo>
                    <a:pt x="352" y="522"/>
                    <a:pt x="355" y="522"/>
                    <a:pt x="358" y="522"/>
                  </a:cubicBezTo>
                  <a:lnTo>
                    <a:pt x="364" y="522"/>
                  </a:lnTo>
                  <a:lnTo>
                    <a:pt x="373" y="522"/>
                  </a:lnTo>
                  <a:lnTo>
                    <a:pt x="376" y="522"/>
                  </a:lnTo>
                  <a:cubicBezTo>
                    <a:pt x="382" y="522"/>
                    <a:pt x="385" y="519"/>
                    <a:pt x="388" y="516"/>
                  </a:cubicBezTo>
                  <a:cubicBezTo>
                    <a:pt x="391" y="510"/>
                    <a:pt x="388" y="501"/>
                    <a:pt x="382" y="486"/>
                  </a:cubicBezTo>
                  <a:lnTo>
                    <a:pt x="358" y="448"/>
                  </a:lnTo>
                  <a:lnTo>
                    <a:pt x="397" y="424"/>
                  </a:lnTo>
                  <a:cubicBezTo>
                    <a:pt x="412" y="415"/>
                    <a:pt x="418" y="409"/>
                    <a:pt x="418" y="400"/>
                  </a:cubicBezTo>
                  <a:cubicBezTo>
                    <a:pt x="418" y="394"/>
                    <a:pt x="415" y="391"/>
                    <a:pt x="412" y="388"/>
                  </a:cubicBezTo>
                  <a:cubicBezTo>
                    <a:pt x="409" y="385"/>
                    <a:pt x="403" y="382"/>
                    <a:pt x="400" y="382"/>
                  </a:cubicBezTo>
                  <a:cubicBezTo>
                    <a:pt x="394" y="379"/>
                    <a:pt x="394" y="379"/>
                    <a:pt x="391" y="373"/>
                  </a:cubicBezTo>
                  <a:cubicBezTo>
                    <a:pt x="388" y="367"/>
                    <a:pt x="391" y="364"/>
                    <a:pt x="394" y="361"/>
                  </a:cubicBezTo>
                  <a:cubicBezTo>
                    <a:pt x="400" y="352"/>
                    <a:pt x="415" y="349"/>
                    <a:pt x="421" y="358"/>
                  </a:cubicBezTo>
                  <a:cubicBezTo>
                    <a:pt x="424" y="364"/>
                    <a:pt x="424" y="364"/>
                    <a:pt x="424" y="370"/>
                  </a:cubicBezTo>
                  <a:lnTo>
                    <a:pt x="424" y="382"/>
                  </a:lnTo>
                  <a:cubicBezTo>
                    <a:pt x="424" y="397"/>
                    <a:pt x="439" y="400"/>
                    <a:pt x="463" y="388"/>
                  </a:cubicBezTo>
                  <a:lnTo>
                    <a:pt x="502" y="364"/>
                  </a:lnTo>
                  <a:lnTo>
                    <a:pt x="526" y="403"/>
                  </a:lnTo>
                  <a:cubicBezTo>
                    <a:pt x="529" y="409"/>
                    <a:pt x="532" y="412"/>
                    <a:pt x="532" y="415"/>
                  </a:cubicBezTo>
                  <a:lnTo>
                    <a:pt x="526" y="415"/>
                  </a:lnTo>
                  <a:cubicBezTo>
                    <a:pt x="517" y="415"/>
                    <a:pt x="508" y="415"/>
                    <a:pt x="499" y="421"/>
                  </a:cubicBezTo>
                  <a:cubicBezTo>
                    <a:pt x="487" y="430"/>
                    <a:pt x="484" y="445"/>
                    <a:pt x="490" y="456"/>
                  </a:cubicBezTo>
                  <a:cubicBezTo>
                    <a:pt x="496" y="474"/>
                    <a:pt x="517" y="486"/>
                    <a:pt x="534" y="477"/>
                  </a:cubicBezTo>
                  <a:cubicBezTo>
                    <a:pt x="546" y="471"/>
                    <a:pt x="549" y="465"/>
                    <a:pt x="552" y="456"/>
                  </a:cubicBezTo>
                  <a:cubicBezTo>
                    <a:pt x="552" y="453"/>
                    <a:pt x="552" y="453"/>
                    <a:pt x="555" y="451"/>
                  </a:cubicBezTo>
                  <a:cubicBezTo>
                    <a:pt x="558" y="454"/>
                    <a:pt x="558" y="456"/>
                    <a:pt x="561" y="459"/>
                  </a:cubicBezTo>
                  <a:lnTo>
                    <a:pt x="585" y="498"/>
                  </a:lnTo>
                  <a:lnTo>
                    <a:pt x="541" y="528"/>
                  </a:lnTo>
                  <a:close/>
                  <a:moveTo>
                    <a:pt x="684" y="325"/>
                  </a:moveTo>
                  <a:lnTo>
                    <a:pt x="678" y="325"/>
                  </a:lnTo>
                  <a:cubicBezTo>
                    <a:pt x="669" y="325"/>
                    <a:pt x="660" y="325"/>
                    <a:pt x="651" y="331"/>
                  </a:cubicBezTo>
                  <a:cubicBezTo>
                    <a:pt x="639" y="340"/>
                    <a:pt x="636" y="355"/>
                    <a:pt x="642" y="367"/>
                  </a:cubicBezTo>
                  <a:cubicBezTo>
                    <a:pt x="648" y="385"/>
                    <a:pt x="669" y="397"/>
                    <a:pt x="687" y="388"/>
                  </a:cubicBezTo>
                  <a:cubicBezTo>
                    <a:pt x="699" y="382"/>
                    <a:pt x="702" y="376"/>
                    <a:pt x="705" y="367"/>
                  </a:cubicBezTo>
                  <a:cubicBezTo>
                    <a:pt x="705" y="364"/>
                    <a:pt x="705" y="364"/>
                    <a:pt x="708" y="361"/>
                  </a:cubicBezTo>
                  <a:cubicBezTo>
                    <a:pt x="711" y="364"/>
                    <a:pt x="711" y="367"/>
                    <a:pt x="714" y="370"/>
                  </a:cubicBezTo>
                  <a:lnTo>
                    <a:pt x="738" y="409"/>
                  </a:lnTo>
                  <a:lnTo>
                    <a:pt x="699" y="433"/>
                  </a:lnTo>
                  <a:cubicBezTo>
                    <a:pt x="684" y="442"/>
                    <a:pt x="678" y="448"/>
                    <a:pt x="678" y="457"/>
                  </a:cubicBezTo>
                  <a:cubicBezTo>
                    <a:pt x="678" y="462"/>
                    <a:pt x="681" y="465"/>
                    <a:pt x="684" y="468"/>
                  </a:cubicBezTo>
                  <a:cubicBezTo>
                    <a:pt x="687" y="471"/>
                    <a:pt x="693" y="474"/>
                    <a:pt x="696" y="474"/>
                  </a:cubicBezTo>
                  <a:cubicBezTo>
                    <a:pt x="702" y="477"/>
                    <a:pt x="702" y="477"/>
                    <a:pt x="705" y="483"/>
                  </a:cubicBezTo>
                  <a:cubicBezTo>
                    <a:pt x="708" y="489"/>
                    <a:pt x="705" y="492"/>
                    <a:pt x="702" y="495"/>
                  </a:cubicBezTo>
                  <a:cubicBezTo>
                    <a:pt x="696" y="504"/>
                    <a:pt x="681" y="507"/>
                    <a:pt x="675" y="498"/>
                  </a:cubicBezTo>
                  <a:cubicBezTo>
                    <a:pt x="672" y="492"/>
                    <a:pt x="672" y="492"/>
                    <a:pt x="672" y="486"/>
                  </a:cubicBezTo>
                  <a:lnTo>
                    <a:pt x="672" y="474"/>
                  </a:lnTo>
                  <a:cubicBezTo>
                    <a:pt x="672" y="466"/>
                    <a:pt x="666" y="463"/>
                    <a:pt x="657" y="463"/>
                  </a:cubicBezTo>
                  <a:cubicBezTo>
                    <a:pt x="651" y="463"/>
                    <a:pt x="645" y="466"/>
                    <a:pt x="633" y="471"/>
                  </a:cubicBezTo>
                  <a:lnTo>
                    <a:pt x="594" y="495"/>
                  </a:lnTo>
                  <a:lnTo>
                    <a:pt x="570" y="457"/>
                  </a:lnTo>
                  <a:cubicBezTo>
                    <a:pt x="561" y="442"/>
                    <a:pt x="555" y="436"/>
                    <a:pt x="546" y="436"/>
                  </a:cubicBezTo>
                  <a:cubicBezTo>
                    <a:pt x="541" y="436"/>
                    <a:pt x="538" y="439"/>
                    <a:pt x="535" y="442"/>
                  </a:cubicBezTo>
                  <a:cubicBezTo>
                    <a:pt x="532" y="445"/>
                    <a:pt x="529" y="451"/>
                    <a:pt x="529" y="454"/>
                  </a:cubicBezTo>
                  <a:cubicBezTo>
                    <a:pt x="526" y="460"/>
                    <a:pt x="526" y="460"/>
                    <a:pt x="520" y="463"/>
                  </a:cubicBezTo>
                  <a:cubicBezTo>
                    <a:pt x="511" y="466"/>
                    <a:pt x="502" y="460"/>
                    <a:pt x="499" y="451"/>
                  </a:cubicBezTo>
                  <a:cubicBezTo>
                    <a:pt x="499" y="448"/>
                    <a:pt x="496" y="439"/>
                    <a:pt x="502" y="433"/>
                  </a:cubicBezTo>
                  <a:cubicBezTo>
                    <a:pt x="505" y="430"/>
                    <a:pt x="508" y="430"/>
                    <a:pt x="511" y="430"/>
                  </a:cubicBezTo>
                  <a:lnTo>
                    <a:pt x="517" y="430"/>
                  </a:lnTo>
                  <a:lnTo>
                    <a:pt x="529" y="430"/>
                  </a:lnTo>
                  <a:cubicBezTo>
                    <a:pt x="535" y="430"/>
                    <a:pt x="538" y="427"/>
                    <a:pt x="541" y="424"/>
                  </a:cubicBezTo>
                  <a:cubicBezTo>
                    <a:pt x="544" y="418"/>
                    <a:pt x="544" y="409"/>
                    <a:pt x="535" y="394"/>
                  </a:cubicBezTo>
                  <a:lnTo>
                    <a:pt x="511" y="355"/>
                  </a:lnTo>
                  <a:lnTo>
                    <a:pt x="549" y="331"/>
                  </a:lnTo>
                  <a:cubicBezTo>
                    <a:pt x="555" y="328"/>
                    <a:pt x="558" y="325"/>
                    <a:pt x="561" y="325"/>
                  </a:cubicBezTo>
                  <a:lnTo>
                    <a:pt x="561" y="331"/>
                  </a:lnTo>
                  <a:cubicBezTo>
                    <a:pt x="561" y="337"/>
                    <a:pt x="558" y="346"/>
                    <a:pt x="567" y="358"/>
                  </a:cubicBezTo>
                  <a:cubicBezTo>
                    <a:pt x="582" y="376"/>
                    <a:pt x="609" y="373"/>
                    <a:pt x="624" y="352"/>
                  </a:cubicBezTo>
                  <a:cubicBezTo>
                    <a:pt x="630" y="343"/>
                    <a:pt x="630" y="334"/>
                    <a:pt x="627" y="322"/>
                  </a:cubicBezTo>
                  <a:cubicBezTo>
                    <a:pt x="621" y="310"/>
                    <a:pt x="615" y="307"/>
                    <a:pt x="606" y="304"/>
                  </a:cubicBezTo>
                  <a:cubicBezTo>
                    <a:pt x="603" y="304"/>
                    <a:pt x="603" y="304"/>
                    <a:pt x="600" y="301"/>
                  </a:cubicBezTo>
                  <a:cubicBezTo>
                    <a:pt x="603" y="298"/>
                    <a:pt x="606" y="298"/>
                    <a:pt x="609" y="295"/>
                  </a:cubicBezTo>
                  <a:lnTo>
                    <a:pt x="648" y="271"/>
                  </a:lnTo>
                  <a:lnTo>
                    <a:pt x="672" y="310"/>
                  </a:lnTo>
                  <a:cubicBezTo>
                    <a:pt x="681" y="319"/>
                    <a:pt x="684" y="322"/>
                    <a:pt x="684" y="325"/>
                  </a:cubicBezTo>
                  <a:close/>
                  <a:moveTo>
                    <a:pt x="463" y="176"/>
                  </a:moveTo>
                  <a:cubicBezTo>
                    <a:pt x="469" y="173"/>
                    <a:pt x="472" y="170"/>
                    <a:pt x="475" y="170"/>
                  </a:cubicBezTo>
                  <a:lnTo>
                    <a:pt x="475" y="176"/>
                  </a:lnTo>
                  <a:cubicBezTo>
                    <a:pt x="475" y="182"/>
                    <a:pt x="472" y="191"/>
                    <a:pt x="481" y="203"/>
                  </a:cubicBezTo>
                  <a:cubicBezTo>
                    <a:pt x="496" y="221"/>
                    <a:pt x="523" y="215"/>
                    <a:pt x="538" y="197"/>
                  </a:cubicBezTo>
                  <a:cubicBezTo>
                    <a:pt x="544" y="188"/>
                    <a:pt x="544" y="179"/>
                    <a:pt x="541" y="167"/>
                  </a:cubicBezTo>
                  <a:cubicBezTo>
                    <a:pt x="535" y="155"/>
                    <a:pt x="529" y="152"/>
                    <a:pt x="520" y="149"/>
                  </a:cubicBezTo>
                  <a:cubicBezTo>
                    <a:pt x="517" y="149"/>
                    <a:pt x="517" y="149"/>
                    <a:pt x="514" y="146"/>
                  </a:cubicBezTo>
                  <a:cubicBezTo>
                    <a:pt x="517" y="143"/>
                    <a:pt x="520" y="143"/>
                    <a:pt x="523" y="140"/>
                  </a:cubicBezTo>
                  <a:lnTo>
                    <a:pt x="561" y="116"/>
                  </a:lnTo>
                  <a:lnTo>
                    <a:pt x="585" y="155"/>
                  </a:lnTo>
                  <a:cubicBezTo>
                    <a:pt x="594" y="170"/>
                    <a:pt x="600" y="176"/>
                    <a:pt x="609" y="176"/>
                  </a:cubicBezTo>
                  <a:cubicBezTo>
                    <a:pt x="615" y="176"/>
                    <a:pt x="618" y="173"/>
                    <a:pt x="621" y="170"/>
                  </a:cubicBezTo>
                  <a:cubicBezTo>
                    <a:pt x="624" y="167"/>
                    <a:pt x="627" y="161"/>
                    <a:pt x="627" y="158"/>
                  </a:cubicBezTo>
                  <a:cubicBezTo>
                    <a:pt x="630" y="152"/>
                    <a:pt x="630" y="152"/>
                    <a:pt x="636" y="149"/>
                  </a:cubicBezTo>
                  <a:cubicBezTo>
                    <a:pt x="645" y="146"/>
                    <a:pt x="654" y="152"/>
                    <a:pt x="657" y="161"/>
                  </a:cubicBezTo>
                  <a:cubicBezTo>
                    <a:pt x="657" y="164"/>
                    <a:pt x="660" y="173"/>
                    <a:pt x="654" y="179"/>
                  </a:cubicBezTo>
                  <a:cubicBezTo>
                    <a:pt x="651" y="182"/>
                    <a:pt x="648" y="182"/>
                    <a:pt x="645" y="182"/>
                  </a:cubicBezTo>
                  <a:lnTo>
                    <a:pt x="639" y="182"/>
                  </a:lnTo>
                  <a:lnTo>
                    <a:pt x="627" y="182"/>
                  </a:lnTo>
                  <a:cubicBezTo>
                    <a:pt x="621" y="182"/>
                    <a:pt x="618" y="185"/>
                    <a:pt x="615" y="191"/>
                  </a:cubicBezTo>
                  <a:cubicBezTo>
                    <a:pt x="612" y="197"/>
                    <a:pt x="615" y="206"/>
                    <a:pt x="621" y="221"/>
                  </a:cubicBezTo>
                  <a:lnTo>
                    <a:pt x="645" y="259"/>
                  </a:lnTo>
                  <a:lnTo>
                    <a:pt x="606" y="283"/>
                  </a:lnTo>
                  <a:cubicBezTo>
                    <a:pt x="591" y="292"/>
                    <a:pt x="585" y="298"/>
                    <a:pt x="585" y="307"/>
                  </a:cubicBezTo>
                  <a:cubicBezTo>
                    <a:pt x="585" y="313"/>
                    <a:pt x="588" y="316"/>
                    <a:pt x="591" y="319"/>
                  </a:cubicBezTo>
                  <a:cubicBezTo>
                    <a:pt x="594" y="322"/>
                    <a:pt x="600" y="325"/>
                    <a:pt x="603" y="325"/>
                  </a:cubicBezTo>
                  <a:cubicBezTo>
                    <a:pt x="609" y="328"/>
                    <a:pt x="609" y="328"/>
                    <a:pt x="612" y="334"/>
                  </a:cubicBezTo>
                  <a:cubicBezTo>
                    <a:pt x="615" y="340"/>
                    <a:pt x="612" y="343"/>
                    <a:pt x="609" y="346"/>
                  </a:cubicBezTo>
                  <a:cubicBezTo>
                    <a:pt x="603" y="355"/>
                    <a:pt x="588" y="358"/>
                    <a:pt x="582" y="349"/>
                  </a:cubicBezTo>
                  <a:cubicBezTo>
                    <a:pt x="579" y="343"/>
                    <a:pt x="579" y="343"/>
                    <a:pt x="579" y="337"/>
                  </a:cubicBezTo>
                  <a:lnTo>
                    <a:pt x="579" y="325"/>
                  </a:lnTo>
                  <a:cubicBezTo>
                    <a:pt x="579" y="316"/>
                    <a:pt x="573" y="313"/>
                    <a:pt x="564" y="313"/>
                  </a:cubicBezTo>
                  <a:cubicBezTo>
                    <a:pt x="558" y="313"/>
                    <a:pt x="552" y="316"/>
                    <a:pt x="541" y="322"/>
                  </a:cubicBezTo>
                  <a:lnTo>
                    <a:pt x="502" y="346"/>
                  </a:lnTo>
                  <a:lnTo>
                    <a:pt x="481" y="301"/>
                  </a:lnTo>
                  <a:cubicBezTo>
                    <a:pt x="478" y="295"/>
                    <a:pt x="475" y="292"/>
                    <a:pt x="475" y="289"/>
                  </a:cubicBezTo>
                  <a:lnTo>
                    <a:pt x="481" y="289"/>
                  </a:lnTo>
                  <a:cubicBezTo>
                    <a:pt x="490" y="289"/>
                    <a:pt x="499" y="289"/>
                    <a:pt x="508" y="283"/>
                  </a:cubicBezTo>
                  <a:cubicBezTo>
                    <a:pt x="520" y="274"/>
                    <a:pt x="523" y="259"/>
                    <a:pt x="517" y="247"/>
                  </a:cubicBezTo>
                  <a:cubicBezTo>
                    <a:pt x="511" y="230"/>
                    <a:pt x="490" y="218"/>
                    <a:pt x="472" y="227"/>
                  </a:cubicBezTo>
                  <a:cubicBezTo>
                    <a:pt x="460" y="233"/>
                    <a:pt x="457" y="239"/>
                    <a:pt x="454" y="247"/>
                  </a:cubicBezTo>
                  <a:cubicBezTo>
                    <a:pt x="454" y="250"/>
                    <a:pt x="454" y="250"/>
                    <a:pt x="451" y="253"/>
                  </a:cubicBezTo>
                  <a:cubicBezTo>
                    <a:pt x="448" y="250"/>
                    <a:pt x="448" y="247"/>
                    <a:pt x="445" y="244"/>
                  </a:cubicBezTo>
                  <a:lnTo>
                    <a:pt x="421" y="206"/>
                  </a:lnTo>
                  <a:lnTo>
                    <a:pt x="463" y="176"/>
                  </a:lnTo>
                  <a:close/>
                  <a:moveTo>
                    <a:pt x="325" y="391"/>
                  </a:moveTo>
                  <a:cubicBezTo>
                    <a:pt x="322" y="385"/>
                    <a:pt x="320" y="382"/>
                    <a:pt x="320" y="379"/>
                  </a:cubicBezTo>
                  <a:lnTo>
                    <a:pt x="325" y="379"/>
                  </a:lnTo>
                  <a:cubicBezTo>
                    <a:pt x="334" y="382"/>
                    <a:pt x="343" y="379"/>
                    <a:pt x="352" y="373"/>
                  </a:cubicBezTo>
                  <a:cubicBezTo>
                    <a:pt x="364" y="364"/>
                    <a:pt x="367" y="349"/>
                    <a:pt x="361" y="337"/>
                  </a:cubicBezTo>
                  <a:cubicBezTo>
                    <a:pt x="355" y="319"/>
                    <a:pt x="334" y="307"/>
                    <a:pt x="317" y="316"/>
                  </a:cubicBezTo>
                  <a:cubicBezTo>
                    <a:pt x="305" y="322"/>
                    <a:pt x="302" y="328"/>
                    <a:pt x="299" y="337"/>
                  </a:cubicBezTo>
                  <a:cubicBezTo>
                    <a:pt x="299" y="340"/>
                    <a:pt x="299" y="340"/>
                    <a:pt x="296" y="343"/>
                  </a:cubicBezTo>
                  <a:cubicBezTo>
                    <a:pt x="293" y="340"/>
                    <a:pt x="293" y="337"/>
                    <a:pt x="290" y="334"/>
                  </a:cubicBezTo>
                  <a:lnTo>
                    <a:pt x="266" y="295"/>
                  </a:lnTo>
                  <a:lnTo>
                    <a:pt x="305" y="271"/>
                  </a:lnTo>
                  <a:cubicBezTo>
                    <a:pt x="320" y="262"/>
                    <a:pt x="325" y="256"/>
                    <a:pt x="325" y="247"/>
                  </a:cubicBezTo>
                  <a:cubicBezTo>
                    <a:pt x="325" y="241"/>
                    <a:pt x="322" y="238"/>
                    <a:pt x="320" y="236"/>
                  </a:cubicBezTo>
                  <a:cubicBezTo>
                    <a:pt x="317" y="233"/>
                    <a:pt x="311" y="230"/>
                    <a:pt x="308" y="230"/>
                  </a:cubicBezTo>
                  <a:cubicBezTo>
                    <a:pt x="302" y="227"/>
                    <a:pt x="302" y="227"/>
                    <a:pt x="299" y="221"/>
                  </a:cubicBezTo>
                  <a:cubicBezTo>
                    <a:pt x="296" y="215"/>
                    <a:pt x="299" y="212"/>
                    <a:pt x="302" y="209"/>
                  </a:cubicBezTo>
                  <a:cubicBezTo>
                    <a:pt x="308" y="200"/>
                    <a:pt x="322" y="197"/>
                    <a:pt x="328" y="206"/>
                  </a:cubicBezTo>
                  <a:cubicBezTo>
                    <a:pt x="331" y="212"/>
                    <a:pt x="331" y="212"/>
                    <a:pt x="331" y="218"/>
                  </a:cubicBezTo>
                  <a:lnTo>
                    <a:pt x="331" y="230"/>
                  </a:lnTo>
                  <a:cubicBezTo>
                    <a:pt x="334" y="244"/>
                    <a:pt x="346" y="247"/>
                    <a:pt x="370" y="236"/>
                  </a:cubicBezTo>
                  <a:lnTo>
                    <a:pt x="409" y="212"/>
                  </a:lnTo>
                  <a:lnTo>
                    <a:pt x="433" y="250"/>
                  </a:lnTo>
                  <a:cubicBezTo>
                    <a:pt x="442" y="265"/>
                    <a:pt x="448" y="271"/>
                    <a:pt x="457" y="271"/>
                  </a:cubicBezTo>
                  <a:cubicBezTo>
                    <a:pt x="463" y="271"/>
                    <a:pt x="466" y="268"/>
                    <a:pt x="469" y="265"/>
                  </a:cubicBezTo>
                  <a:cubicBezTo>
                    <a:pt x="472" y="262"/>
                    <a:pt x="475" y="256"/>
                    <a:pt x="475" y="253"/>
                  </a:cubicBezTo>
                  <a:cubicBezTo>
                    <a:pt x="478" y="247"/>
                    <a:pt x="478" y="247"/>
                    <a:pt x="484" y="244"/>
                  </a:cubicBezTo>
                  <a:cubicBezTo>
                    <a:pt x="493" y="241"/>
                    <a:pt x="502" y="247"/>
                    <a:pt x="505" y="256"/>
                  </a:cubicBezTo>
                  <a:cubicBezTo>
                    <a:pt x="505" y="259"/>
                    <a:pt x="508" y="268"/>
                    <a:pt x="502" y="274"/>
                  </a:cubicBezTo>
                  <a:cubicBezTo>
                    <a:pt x="499" y="277"/>
                    <a:pt x="496" y="277"/>
                    <a:pt x="493" y="277"/>
                  </a:cubicBezTo>
                  <a:lnTo>
                    <a:pt x="487" y="277"/>
                  </a:lnTo>
                  <a:lnTo>
                    <a:pt x="475" y="277"/>
                  </a:lnTo>
                  <a:cubicBezTo>
                    <a:pt x="469" y="277"/>
                    <a:pt x="466" y="280"/>
                    <a:pt x="463" y="283"/>
                  </a:cubicBezTo>
                  <a:cubicBezTo>
                    <a:pt x="460" y="289"/>
                    <a:pt x="460" y="298"/>
                    <a:pt x="469" y="313"/>
                  </a:cubicBezTo>
                  <a:lnTo>
                    <a:pt x="493" y="352"/>
                  </a:lnTo>
                  <a:lnTo>
                    <a:pt x="451" y="373"/>
                  </a:lnTo>
                  <a:cubicBezTo>
                    <a:pt x="445" y="376"/>
                    <a:pt x="442" y="379"/>
                    <a:pt x="439" y="379"/>
                  </a:cubicBezTo>
                  <a:lnTo>
                    <a:pt x="439" y="373"/>
                  </a:lnTo>
                  <a:cubicBezTo>
                    <a:pt x="439" y="367"/>
                    <a:pt x="442" y="358"/>
                    <a:pt x="433" y="346"/>
                  </a:cubicBezTo>
                  <a:cubicBezTo>
                    <a:pt x="418" y="328"/>
                    <a:pt x="391" y="331"/>
                    <a:pt x="376" y="352"/>
                  </a:cubicBezTo>
                  <a:cubicBezTo>
                    <a:pt x="370" y="361"/>
                    <a:pt x="370" y="370"/>
                    <a:pt x="373" y="382"/>
                  </a:cubicBezTo>
                  <a:cubicBezTo>
                    <a:pt x="379" y="394"/>
                    <a:pt x="385" y="397"/>
                    <a:pt x="394" y="400"/>
                  </a:cubicBezTo>
                  <a:cubicBezTo>
                    <a:pt x="397" y="400"/>
                    <a:pt x="397" y="400"/>
                    <a:pt x="400" y="403"/>
                  </a:cubicBezTo>
                  <a:cubicBezTo>
                    <a:pt x="397" y="406"/>
                    <a:pt x="394" y="406"/>
                    <a:pt x="391" y="409"/>
                  </a:cubicBezTo>
                  <a:lnTo>
                    <a:pt x="352" y="433"/>
                  </a:lnTo>
                  <a:lnTo>
                    <a:pt x="325" y="391"/>
                  </a:lnTo>
                  <a:close/>
                </a:path>
              </a:pathLst>
            </a:cu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文本框 67">
              <a:extLst>
                <a:ext uri="{FF2B5EF4-FFF2-40B4-BE49-F238E27FC236}">
                  <a16:creationId xmlns:a16="http://schemas.microsoft.com/office/drawing/2014/main" id="{B26525E6-9101-411C-9BFE-0CC5E16322FF}"/>
                </a:ext>
              </a:extLst>
            </p:cNvPr>
            <p:cNvSpPr txBox="1"/>
            <p:nvPr/>
          </p:nvSpPr>
          <p:spPr>
            <a:xfrm>
              <a:off x="332313" y="5719191"/>
              <a:ext cx="592790" cy="338554"/>
            </a:xfrm>
            <a:prstGeom prst="rect">
              <a:avLst/>
            </a:prstGeom>
            <a:noFill/>
          </p:spPr>
          <p:txBody>
            <a:bodyPr wrap="square" rtlCol="0">
              <a:spAutoFit/>
            </a:bodyPr>
            <a:lstStyle/>
            <a:p>
              <a:r>
                <a:rPr lang="zh-CN" altLang="en-US" sz="1600" dirty="0"/>
                <a:t>图像</a:t>
              </a:r>
            </a:p>
          </p:txBody>
        </p:sp>
        <p:sp>
          <p:nvSpPr>
            <p:cNvPr id="69" name="文本框 68">
              <a:extLst>
                <a:ext uri="{FF2B5EF4-FFF2-40B4-BE49-F238E27FC236}">
                  <a16:creationId xmlns:a16="http://schemas.microsoft.com/office/drawing/2014/main" id="{4A99731F-7D1A-43D2-8485-87D82F493BA0}"/>
                </a:ext>
              </a:extLst>
            </p:cNvPr>
            <p:cNvSpPr txBox="1"/>
            <p:nvPr/>
          </p:nvSpPr>
          <p:spPr>
            <a:xfrm>
              <a:off x="1024039" y="5719191"/>
              <a:ext cx="631418" cy="338554"/>
            </a:xfrm>
            <a:prstGeom prst="rect">
              <a:avLst/>
            </a:prstGeom>
            <a:noFill/>
          </p:spPr>
          <p:txBody>
            <a:bodyPr wrap="square" rtlCol="0">
              <a:spAutoFit/>
            </a:bodyPr>
            <a:lstStyle/>
            <a:p>
              <a:r>
                <a:rPr lang="zh-CN" altLang="en-US" sz="1600" dirty="0"/>
                <a:t>专著</a:t>
              </a:r>
            </a:p>
          </p:txBody>
        </p:sp>
        <p:sp>
          <p:nvSpPr>
            <p:cNvPr id="70" name="文本框 69">
              <a:extLst>
                <a:ext uri="{FF2B5EF4-FFF2-40B4-BE49-F238E27FC236}">
                  <a16:creationId xmlns:a16="http://schemas.microsoft.com/office/drawing/2014/main" id="{4AE6FC6D-D8A7-411E-8228-E41816C2E93F}"/>
                </a:ext>
              </a:extLst>
            </p:cNvPr>
            <p:cNvSpPr txBox="1"/>
            <p:nvPr/>
          </p:nvSpPr>
          <p:spPr>
            <a:xfrm>
              <a:off x="1741478" y="5719191"/>
              <a:ext cx="631418" cy="338554"/>
            </a:xfrm>
            <a:prstGeom prst="rect">
              <a:avLst/>
            </a:prstGeom>
            <a:noFill/>
          </p:spPr>
          <p:txBody>
            <a:bodyPr wrap="square" rtlCol="0">
              <a:spAutoFit/>
            </a:bodyPr>
            <a:lstStyle/>
            <a:p>
              <a:r>
                <a:rPr lang="zh-CN" altLang="en-US" sz="1600" dirty="0"/>
                <a:t>专家</a:t>
              </a:r>
            </a:p>
          </p:txBody>
        </p:sp>
        <p:sp>
          <p:nvSpPr>
            <p:cNvPr id="71" name="文本框 70">
              <a:extLst>
                <a:ext uri="{FF2B5EF4-FFF2-40B4-BE49-F238E27FC236}">
                  <a16:creationId xmlns:a16="http://schemas.microsoft.com/office/drawing/2014/main" id="{96412033-4D1A-491B-BFA0-0F89EDA73F0A}"/>
                </a:ext>
              </a:extLst>
            </p:cNvPr>
            <p:cNvSpPr txBox="1"/>
            <p:nvPr/>
          </p:nvSpPr>
          <p:spPr>
            <a:xfrm>
              <a:off x="372513" y="4876807"/>
              <a:ext cx="592790" cy="338554"/>
            </a:xfrm>
            <a:prstGeom prst="rect">
              <a:avLst/>
            </a:prstGeom>
            <a:noFill/>
          </p:spPr>
          <p:txBody>
            <a:bodyPr wrap="square" rtlCol="0">
              <a:spAutoFit/>
            </a:bodyPr>
            <a:lstStyle/>
            <a:p>
              <a:r>
                <a:rPr lang="zh-CN" altLang="en-US" sz="1600" dirty="0"/>
                <a:t>文档</a:t>
              </a:r>
            </a:p>
          </p:txBody>
        </p:sp>
        <p:sp>
          <p:nvSpPr>
            <p:cNvPr id="72" name="文本框 71">
              <a:extLst>
                <a:ext uri="{FF2B5EF4-FFF2-40B4-BE49-F238E27FC236}">
                  <a16:creationId xmlns:a16="http://schemas.microsoft.com/office/drawing/2014/main" id="{AF7EDE29-6E9D-417B-B3BF-72DB90CF6B63}"/>
                </a:ext>
              </a:extLst>
            </p:cNvPr>
            <p:cNvSpPr txBox="1"/>
            <p:nvPr/>
          </p:nvSpPr>
          <p:spPr>
            <a:xfrm>
              <a:off x="1024203" y="4876807"/>
              <a:ext cx="592790" cy="338554"/>
            </a:xfrm>
            <a:prstGeom prst="rect">
              <a:avLst/>
            </a:prstGeom>
            <a:noFill/>
          </p:spPr>
          <p:txBody>
            <a:bodyPr wrap="square" rtlCol="0">
              <a:spAutoFit/>
            </a:bodyPr>
            <a:lstStyle/>
            <a:p>
              <a:r>
                <a:rPr lang="zh-CN" altLang="en-US" sz="1600" dirty="0"/>
                <a:t>视频</a:t>
              </a:r>
            </a:p>
          </p:txBody>
        </p:sp>
        <p:sp>
          <p:nvSpPr>
            <p:cNvPr id="73" name="文本框 72">
              <a:extLst>
                <a:ext uri="{FF2B5EF4-FFF2-40B4-BE49-F238E27FC236}">
                  <a16:creationId xmlns:a16="http://schemas.microsoft.com/office/drawing/2014/main" id="{1C4E4CB8-2B4E-449A-821C-7F9BB99593D0}"/>
                </a:ext>
              </a:extLst>
            </p:cNvPr>
            <p:cNvSpPr txBox="1"/>
            <p:nvPr/>
          </p:nvSpPr>
          <p:spPr>
            <a:xfrm>
              <a:off x="1652013" y="4876807"/>
              <a:ext cx="793541" cy="338554"/>
            </a:xfrm>
            <a:prstGeom prst="rect">
              <a:avLst/>
            </a:prstGeom>
            <a:noFill/>
          </p:spPr>
          <p:txBody>
            <a:bodyPr wrap="square" rtlCol="0">
              <a:spAutoFit/>
            </a:bodyPr>
            <a:lstStyle/>
            <a:p>
              <a:r>
                <a:rPr lang="zh-CN" altLang="en-US" sz="1600" dirty="0"/>
                <a:t>数据库</a:t>
              </a:r>
            </a:p>
          </p:txBody>
        </p:sp>
      </p:grpSp>
      <p:sp>
        <p:nvSpPr>
          <p:cNvPr id="86" name="矩形 85">
            <a:extLst>
              <a:ext uri="{FF2B5EF4-FFF2-40B4-BE49-F238E27FC236}">
                <a16:creationId xmlns:a16="http://schemas.microsoft.com/office/drawing/2014/main" id="{2B1C6483-A28C-476B-A7C2-B16223CD6E0D}"/>
              </a:ext>
            </a:extLst>
          </p:cNvPr>
          <p:cNvSpPr/>
          <p:nvPr/>
        </p:nvSpPr>
        <p:spPr>
          <a:xfrm>
            <a:off x="226850" y="4154378"/>
            <a:ext cx="1214135" cy="259513"/>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呈现程度</a:t>
            </a:r>
          </a:p>
        </p:txBody>
      </p:sp>
      <p:sp>
        <p:nvSpPr>
          <p:cNvPr id="87" name="矩形 86">
            <a:extLst>
              <a:ext uri="{FF2B5EF4-FFF2-40B4-BE49-F238E27FC236}">
                <a16:creationId xmlns:a16="http://schemas.microsoft.com/office/drawing/2014/main" id="{EA724263-1B6A-4201-B606-46BE07528410}"/>
              </a:ext>
            </a:extLst>
          </p:cNvPr>
          <p:cNvSpPr/>
          <p:nvPr/>
        </p:nvSpPr>
        <p:spPr>
          <a:xfrm>
            <a:off x="217678" y="4628241"/>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显性知识 </a:t>
            </a:r>
            <a:endParaRPr lang="zh-CN" altLang="en-US" dirty="0">
              <a:solidFill>
                <a:schemeClr val="tx1"/>
              </a:solidFill>
              <a:latin typeface="宋体" panose="02010600030101010101" pitchFamily="2" charset="-122"/>
              <a:ea typeface="宋体" panose="02010600030101010101" pitchFamily="2" charset="-122"/>
            </a:endParaRPr>
          </a:p>
        </p:txBody>
      </p:sp>
      <p:sp>
        <p:nvSpPr>
          <p:cNvPr id="88" name="矩形 87">
            <a:extLst>
              <a:ext uri="{FF2B5EF4-FFF2-40B4-BE49-F238E27FC236}">
                <a16:creationId xmlns:a16="http://schemas.microsoft.com/office/drawing/2014/main" id="{3D76C150-1807-4C01-8965-B138B899E2B1}"/>
              </a:ext>
            </a:extLst>
          </p:cNvPr>
          <p:cNvSpPr/>
          <p:nvPr/>
        </p:nvSpPr>
        <p:spPr>
          <a:xfrm>
            <a:off x="1077773" y="4628241"/>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隐性知识</a:t>
            </a:r>
            <a:endParaRPr lang="zh-CN" altLang="en-US" dirty="0">
              <a:solidFill>
                <a:schemeClr val="tx1"/>
              </a:solidFill>
              <a:latin typeface="宋体" panose="02010600030101010101" pitchFamily="2" charset="-122"/>
              <a:ea typeface="宋体" panose="02010600030101010101" pitchFamily="2" charset="-122"/>
            </a:endParaRPr>
          </a:p>
        </p:txBody>
      </p:sp>
      <p:sp>
        <p:nvSpPr>
          <p:cNvPr id="89" name="矩形 88">
            <a:extLst>
              <a:ext uri="{FF2B5EF4-FFF2-40B4-BE49-F238E27FC236}">
                <a16:creationId xmlns:a16="http://schemas.microsoft.com/office/drawing/2014/main" id="{535270A8-DE59-4941-8053-A54EC2AA65B0}"/>
              </a:ext>
            </a:extLst>
          </p:cNvPr>
          <p:cNvSpPr/>
          <p:nvPr/>
        </p:nvSpPr>
        <p:spPr>
          <a:xfrm>
            <a:off x="2503673" y="4624870"/>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理论知识</a:t>
            </a:r>
            <a:endParaRPr lang="zh-CN" altLang="en-US" dirty="0">
              <a:solidFill>
                <a:schemeClr val="tx1"/>
              </a:solidFill>
              <a:latin typeface="宋体" panose="02010600030101010101" pitchFamily="2" charset="-122"/>
              <a:ea typeface="宋体" panose="02010600030101010101" pitchFamily="2" charset="-122"/>
            </a:endParaRPr>
          </a:p>
        </p:txBody>
      </p:sp>
      <p:sp>
        <p:nvSpPr>
          <p:cNvPr id="90" name="矩形 89">
            <a:extLst>
              <a:ext uri="{FF2B5EF4-FFF2-40B4-BE49-F238E27FC236}">
                <a16:creationId xmlns:a16="http://schemas.microsoft.com/office/drawing/2014/main" id="{452A5EE7-400B-4FB1-B551-AF0CEEC63B26}"/>
              </a:ext>
            </a:extLst>
          </p:cNvPr>
          <p:cNvSpPr/>
          <p:nvPr/>
        </p:nvSpPr>
        <p:spPr>
          <a:xfrm>
            <a:off x="1649976" y="4628241"/>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经验知识</a:t>
            </a:r>
            <a:endParaRPr lang="zh-CN" altLang="en-US" dirty="0">
              <a:solidFill>
                <a:schemeClr val="tx1"/>
              </a:solidFill>
              <a:latin typeface="宋体" panose="02010600030101010101" pitchFamily="2" charset="-122"/>
              <a:ea typeface="宋体" panose="02010600030101010101" pitchFamily="2" charset="-122"/>
            </a:endParaRPr>
          </a:p>
        </p:txBody>
      </p:sp>
      <p:cxnSp>
        <p:nvCxnSpPr>
          <p:cNvPr id="91" name="连接符: 肘形 90">
            <a:extLst>
              <a:ext uri="{FF2B5EF4-FFF2-40B4-BE49-F238E27FC236}">
                <a16:creationId xmlns:a16="http://schemas.microsoft.com/office/drawing/2014/main" id="{8B68893B-7CA3-44A3-831D-2C9857F2A6B4}"/>
              </a:ext>
            </a:extLst>
          </p:cNvPr>
          <p:cNvCxnSpPr>
            <a:cxnSpLocks/>
            <a:stCxn id="86" idx="2"/>
            <a:endCxn id="87" idx="0"/>
          </p:cNvCxnSpPr>
          <p:nvPr/>
        </p:nvCxnSpPr>
        <p:spPr>
          <a:xfrm rot="5400000">
            <a:off x="508623" y="4302946"/>
            <a:ext cx="214350" cy="43624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7D1CA9F4-E0C0-4FBE-BC11-1DBF477C0F8C}"/>
              </a:ext>
            </a:extLst>
          </p:cNvPr>
          <p:cNvCxnSpPr>
            <a:cxnSpLocks/>
            <a:stCxn id="86" idx="2"/>
            <a:endCxn id="88" idx="0"/>
          </p:cNvCxnSpPr>
          <p:nvPr/>
        </p:nvCxnSpPr>
        <p:spPr>
          <a:xfrm rot="16200000" flipH="1">
            <a:off x="938670" y="4309138"/>
            <a:ext cx="214350" cy="42385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84CF215A-E3C3-4A14-A4AF-08190B988C55}"/>
              </a:ext>
            </a:extLst>
          </p:cNvPr>
          <p:cNvCxnSpPr>
            <a:cxnSpLocks/>
            <a:stCxn id="96" idx="2"/>
            <a:endCxn id="89" idx="0"/>
          </p:cNvCxnSpPr>
          <p:nvPr/>
        </p:nvCxnSpPr>
        <p:spPr>
          <a:xfrm rot="16200000" flipH="1">
            <a:off x="2361832" y="4303029"/>
            <a:ext cx="210978" cy="432703"/>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A79295C6-5DD7-4B1D-866A-62481CDA515D}"/>
              </a:ext>
            </a:extLst>
          </p:cNvPr>
          <p:cNvCxnSpPr>
            <a:cxnSpLocks/>
            <a:stCxn id="96" idx="2"/>
            <a:endCxn id="90" idx="0"/>
          </p:cNvCxnSpPr>
          <p:nvPr/>
        </p:nvCxnSpPr>
        <p:spPr>
          <a:xfrm rot="5400000">
            <a:off x="1933299" y="4310569"/>
            <a:ext cx="214349" cy="42099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9028A273-EE11-423A-838B-055148DDB32F}"/>
              </a:ext>
            </a:extLst>
          </p:cNvPr>
          <p:cNvSpPr/>
          <p:nvPr/>
        </p:nvSpPr>
        <p:spPr>
          <a:xfrm>
            <a:off x="2321994" y="3683778"/>
            <a:ext cx="1604104" cy="259515"/>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宋体" panose="02010600030101010101" pitchFamily="2" charset="-122"/>
                <a:ea typeface="宋体" panose="02010600030101010101" pitchFamily="2" charset="-122"/>
              </a:rPr>
              <a:t>知识分类规范</a:t>
            </a:r>
            <a:endParaRPr lang="zh-CN" altLang="en-US" dirty="0">
              <a:solidFill>
                <a:schemeClr val="tx1"/>
              </a:solidFill>
              <a:latin typeface="宋体" panose="02010600030101010101" pitchFamily="2" charset="-122"/>
              <a:ea typeface="宋体" panose="02010600030101010101" pitchFamily="2" charset="-122"/>
            </a:endParaRPr>
          </a:p>
        </p:txBody>
      </p:sp>
      <p:sp>
        <p:nvSpPr>
          <p:cNvPr id="96" name="矩形 95">
            <a:extLst>
              <a:ext uri="{FF2B5EF4-FFF2-40B4-BE49-F238E27FC236}">
                <a16:creationId xmlns:a16="http://schemas.microsoft.com/office/drawing/2014/main" id="{A1F02734-2F23-426C-BD82-5F03337E90FE}"/>
              </a:ext>
            </a:extLst>
          </p:cNvPr>
          <p:cNvSpPr/>
          <p:nvPr/>
        </p:nvSpPr>
        <p:spPr>
          <a:xfrm>
            <a:off x="1643902" y="4154378"/>
            <a:ext cx="1214135" cy="259514"/>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形成方式</a:t>
            </a:r>
          </a:p>
        </p:txBody>
      </p:sp>
      <p:sp>
        <p:nvSpPr>
          <p:cNvPr id="97" name="矩形 96">
            <a:extLst>
              <a:ext uri="{FF2B5EF4-FFF2-40B4-BE49-F238E27FC236}">
                <a16:creationId xmlns:a16="http://schemas.microsoft.com/office/drawing/2014/main" id="{AC42004E-51C2-43F8-865C-2B6B70E99954}"/>
              </a:ext>
            </a:extLst>
          </p:cNvPr>
          <p:cNvSpPr/>
          <p:nvPr/>
        </p:nvSpPr>
        <p:spPr>
          <a:xfrm>
            <a:off x="3085856" y="4168323"/>
            <a:ext cx="1214135" cy="245568"/>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描述内容</a:t>
            </a:r>
          </a:p>
        </p:txBody>
      </p:sp>
      <p:sp>
        <p:nvSpPr>
          <p:cNvPr id="99" name="矩形 98">
            <a:extLst>
              <a:ext uri="{FF2B5EF4-FFF2-40B4-BE49-F238E27FC236}">
                <a16:creationId xmlns:a16="http://schemas.microsoft.com/office/drawing/2014/main" id="{DFC1FF8E-B2A8-4E56-AEA5-431C51621251}"/>
              </a:ext>
            </a:extLst>
          </p:cNvPr>
          <p:cNvSpPr/>
          <p:nvPr/>
        </p:nvSpPr>
        <p:spPr>
          <a:xfrm>
            <a:off x="3939991" y="4624870"/>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事实知识</a:t>
            </a:r>
            <a:endParaRPr lang="zh-CN" altLang="en-US" dirty="0">
              <a:solidFill>
                <a:schemeClr val="tx1"/>
              </a:solidFill>
              <a:latin typeface="宋体" panose="02010600030101010101" pitchFamily="2" charset="-122"/>
              <a:ea typeface="宋体" panose="02010600030101010101" pitchFamily="2" charset="-122"/>
            </a:endParaRPr>
          </a:p>
        </p:txBody>
      </p:sp>
      <p:sp>
        <p:nvSpPr>
          <p:cNvPr id="100" name="矩形 99">
            <a:extLst>
              <a:ext uri="{FF2B5EF4-FFF2-40B4-BE49-F238E27FC236}">
                <a16:creationId xmlns:a16="http://schemas.microsoft.com/office/drawing/2014/main" id="{E5D01A36-12B3-4296-80D4-EFE690EC5CD7}"/>
              </a:ext>
            </a:extLst>
          </p:cNvPr>
          <p:cNvSpPr/>
          <p:nvPr/>
        </p:nvSpPr>
        <p:spPr>
          <a:xfrm>
            <a:off x="3079954" y="4628242"/>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过程知识</a:t>
            </a:r>
            <a:endParaRPr lang="zh-CN" altLang="en-US" dirty="0">
              <a:solidFill>
                <a:schemeClr val="tx1"/>
              </a:solidFill>
              <a:latin typeface="宋体" panose="02010600030101010101" pitchFamily="2" charset="-122"/>
              <a:ea typeface="宋体" panose="02010600030101010101" pitchFamily="2" charset="-122"/>
            </a:endParaRPr>
          </a:p>
        </p:txBody>
      </p:sp>
      <p:cxnSp>
        <p:nvCxnSpPr>
          <p:cNvPr id="101" name="连接符: 肘形 100">
            <a:extLst>
              <a:ext uri="{FF2B5EF4-FFF2-40B4-BE49-F238E27FC236}">
                <a16:creationId xmlns:a16="http://schemas.microsoft.com/office/drawing/2014/main" id="{22AAB7D6-8292-45D7-BB03-60B4F410B6BF}"/>
              </a:ext>
            </a:extLst>
          </p:cNvPr>
          <p:cNvCxnSpPr>
            <a:cxnSpLocks/>
            <a:stCxn id="97" idx="2"/>
            <a:endCxn id="100" idx="0"/>
          </p:cNvCxnSpPr>
          <p:nvPr/>
        </p:nvCxnSpPr>
        <p:spPr>
          <a:xfrm rot="5400000">
            <a:off x="3369264" y="4304581"/>
            <a:ext cx="214351" cy="43297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连接符: 肘形 101">
            <a:extLst>
              <a:ext uri="{FF2B5EF4-FFF2-40B4-BE49-F238E27FC236}">
                <a16:creationId xmlns:a16="http://schemas.microsoft.com/office/drawing/2014/main" id="{909C676D-A1A8-4D32-8D9A-E91FAC538B51}"/>
              </a:ext>
            </a:extLst>
          </p:cNvPr>
          <p:cNvCxnSpPr>
            <a:cxnSpLocks/>
            <a:stCxn id="97" idx="2"/>
            <a:endCxn id="99" idx="0"/>
          </p:cNvCxnSpPr>
          <p:nvPr/>
        </p:nvCxnSpPr>
        <p:spPr>
          <a:xfrm rot="16200000" flipH="1">
            <a:off x="3800968" y="4305846"/>
            <a:ext cx="210979" cy="427067"/>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连接符: 肘形 103">
            <a:extLst>
              <a:ext uri="{FF2B5EF4-FFF2-40B4-BE49-F238E27FC236}">
                <a16:creationId xmlns:a16="http://schemas.microsoft.com/office/drawing/2014/main" id="{18681105-68FE-49F3-A695-BFC673F3A347}"/>
              </a:ext>
            </a:extLst>
          </p:cNvPr>
          <p:cNvCxnSpPr>
            <a:cxnSpLocks/>
            <a:stCxn id="86" idx="0"/>
            <a:endCxn id="95" idx="2"/>
          </p:cNvCxnSpPr>
          <p:nvPr/>
        </p:nvCxnSpPr>
        <p:spPr>
          <a:xfrm rot="5400000" flipH="1" flipV="1">
            <a:off x="1873440" y="2903772"/>
            <a:ext cx="211085" cy="2290128"/>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连接符: 肘形 104">
            <a:extLst>
              <a:ext uri="{FF2B5EF4-FFF2-40B4-BE49-F238E27FC236}">
                <a16:creationId xmlns:a16="http://schemas.microsoft.com/office/drawing/2014/main" id="{A6346C93-E99B-4452-AC61-FEE27DC316C9}"/>
              </a:ext>
            </a:extLst>
          </p:cNvPr>
          <p:cNvCxnSpPr>
            <a:cxnSpLocks/>
            <a:stCxn id="97" idx="0"/>
            <a:endCxn id="95" idx="2"/>
          </p:cNvCxnSpPr>
          <p:nvPr/>
        </p:nvCxnSpPr>
        <p:spPr>
          <a:xfrm rot="16200000" flipV="1">
            <a:off x="3295970" y="3771369"/>
            <a:ext cx="225030" cy="568878"/>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4F50E9CF-DFAC-4436-A53E-63B755102B47}"/>
              </a:ext>
            </a:extLst>
          </p:cNvPr>
          <p:cNvCxnSpPr>
            <a:cxnSpLocks/>
            <a:stCxn id="96" idx="0"/>
            <a:endCxn id="95" idx="2"/>
          </p:cNvCxnSpPr>
          <p:nvPr/>
        </p:nvCxnSpPr>
        <p:spPr>
          <a:xfrm rot="5400000" flipH="1" flipV="1">
            <a:off x="2581966" y="3612298"/>
            <a:ext cx="211085" cy="873076"/>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矩形 152">
            <a:extLst>
              <a:ext uri="{FF2B5EF4-FFF2-40B4-BE49-F238E27FC236}">
                <a16:creationId xmlns:a16="http://schemas.microsoft.com/office/drawing/2014/main" id="{702FB4E5-EE6F-47AC-8DA1-61FBE876F46A}"/>
              </a:ext>
            </a:extLst>
          </p:cNvPr>
          <p:cNvSpPr/>
          <p:nvPr/>
        </p:nvSpPr>
        <p:spPr>
          <a:xfrm>
            <a:off x="4460709" y="4168323"/>
            <a:ext cx="1270638" cy="259513"/>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功能用途</a:t>
            </a:r>
          </a:p>
        </p:txBody>
      </p:sp>
      <p:sp>
        <p:nvSpPr>
          <p:cNvPr id="154" name="矩形 153">
            <a:extLst>
              <a:ext uri="{FF2B5EF4-FFF2-40B4-BE49-F238E27FC236}">
                <a16:creationId xmlns:a16="http://schemas.microsoft.com/office/drawing/2014/main" id="{7E6C31DB-5AC6-4DF0-83CC-04FED68B509A}"/>
              </a:ext>
            </a:extLst>
          </p:cNvPr>
          <p:cNvSpPr/>
          <p:nvPr/>
        </p:nvSpPr>
        <p:spPr>
          <a:xfrm>
            <a:off x="4970832" y="4627364"/>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故障树</a:t>
            </a:r>
            <a:endParaRPr lang="zh-CN" altLang="en-US" dirty="0">
              <a:solidFill>
                <a:schemeClr val="tx1"/>
              </a:solidFill>
              <a:latin typeface="宋体" panose="02010600030101010101" pitchFamily="2" charset="-122"/>
              <a:ea typeface="宋体" panose="02010600030101010101" pitchFamily="2" charset="-122"/>
            </a:endParaRPr>
          </a:p>
        </p:txBody>
      </p:sp>
      <p:sp>
        <p:nvSpPr>
          <p:cNvPr id="155" name="矩形 154">
            <a:extLst>
              <a:ext uri="{FF2B5EF4-FFF2-40B4-BE49-F238E27FC236}">
                <a16:creationId xmlns:a16="http://schemas.microsoft.com/office/drawing/2014/main" id="{6CC4BCB9-2C86-4953-9AD1-2CB0644F2906}"/>
              </a:ext>
            </a:extLst>
          </p:cNvPr>
          <p:cNvSpPr/>
          <p:nvPr/>
        </p:nvSpPr>
        <p:spPr>
          <a:xfrm>
            <a:off x="4471327" y="4624870"/>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规则知识</a:t>
            </a:r>
            <a:endParaRPr lang="zh-CN" altLang="en-US" dirty="0">
              <a:solidFill>
                <a:schemeClr val="tx1"/>
              </a:solidFill>
              <a:latin typeface="宋体" panose="02010600030101010101" pitchFamily="2" charset="-122"/>
              <a:ea typeface="宋体" panose="02010600030101010101" pitchFamily="2" charset="-122"/>
            </a:endParaRPr>
          </a:p>
        </p:txBody>
      </p:sp>
      <p:cxnSp>
        <p:nvCxnSpPr>
          <p:cNvPr id="165" name="连接符: 肘形 164">
            <a:extLst>
              <a:ext uri="{FF2B5EF4-FFF2-40B4-BE49-F238E27FC236}">
                <a16:creationId xmlns:a16="http://schemas.microsoft.com/office/drawing/2014/main" id="{C3DEB853-23F1-4D03-9F5F-9C095971BAE5}"/>
              </a:ext>
            </a:extLst>
          </p:cNvPr>
          <p:cNvCxnSpPr>
            <a:cxnSpLocks/>
            <a:stCxn id="153" idx="0"/>
            <a:endCxn id="95" idx="2"/>
          </p:cNvCxnSpPr>
          <p:nvPr/>
        </p:nvCxnSpPr>
        <p:spPr>
          <a:xfrm rot="16200000" flipV="1">
            <a:off x="3997522" y="3069817"/>
            <a:ext cx="225030" cy="197198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矩形 168">
            <a:extLst>
              <a:ext uri="{FF2B5EF4-FFF2-40B4-BE49-F238E27FC236}">
                <a16:creationId xmlns:a16="http://schemas.microsoft.com/office/drawing/2014/main" id="{84F0CB8D-C193-4CEC-8121-183B6CA18882}"/>
              </a:ext>
            </a:extLst>
          </p:cNvPr>
          <p:cNvSpPr/>
          <p:nvPr/>
        </p:nvSpPr>
        <p:spPr>
          <a:xfrm>
            <a:off x="5439782" y="4624869"/>
            <a:ext cx="360000" cy="1404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a:solidFill>
                  <a:schemeClr val="tx1"/>
                </a:solidFill>
                <a:latin typeface="宋体" panose="02010600030101010101" pitchFamily="2" charset="-122"/>
                <a:ea typeface="宋体" panose="02010600030101010101" pitchFamily="2" charset="-122"/>
              </a:rPr>
              <a:t>预案知识</a:t>
            </a:r>
            <a:endParaRPr lang="zh-CN" altLang="en-US" dirty="0">
              <a:solidFill>
                <a:schemeClr val="tx1"/>
              </a:solidFill>
              <a:latin typeface="宋体" panose="02010600030101010101" pitchFamily="2" charset="-122"/>
              <a:ea typeface="宋体" panose="02010600030101010101" pitchFamily="2" charset="-122"/>
            </a:endParaRPr>
          </a:p>
        </p:txBody>
      </p:sp>
      <p:cxnSp>
        <p:nvCxnSpPr>
          <p:cNvPr id="170" name="连接符: 肘形 169">
            <a:extLst>
              <a:ext uri="{FF2B5EF4-FFF2-40B4-BE49-F238E27FC236}">
                <a16:creationId xmlns:a16="http://schemas.microsoft.com/office/drawing/2014/main" id="{DFE9E93F-AD1E-4E05-A65E-25DC7A893B08}"/>
              </a:ext>
            </a:extLst>
          </p:cNvPr>
          <p:cNvCxnSpPr>
            <a:cxnSpLocks/>
            <a:stCxn id="153" idx="2"/>
            <a:endCxn id="169" idx="0"/>
          </p:cNvCxnSpPr>
          <p:nvPr/>
        </p:nvCxnSpPr>
        <p:spPr>
          <a:xfrm rot="16200000" flipH="1">
            <a:off x="5259389" y="4264475"/>
            <a:ext cx="197033" cy="52375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连接符: 肘形 172">
            <a:extLst>
              <a:ext uri="{FF2B5EF4-FFF2-40B4-BE49-F238E27FC236}">
                <a16:creationId xmlns:a16="http://schemas.microsoft.com/office/drawing/2014/main" id="{BBB9FFE0-450D-44C2-973F-93A6059CB803}"/>
              </a:ext>
            </a:extLst>
          </p:cNvPr>
          <p:cNvCxnSpPr>
            <a:cxnSpLocks/>
            <a:stCxn id="153" idx="2"/>
            <a:endCxn id="154" idx="0"/>
          </p:cNvCxnSpPr>
          <p:nvPr/>
        </p:nvCxnSpPr>
        <p:spPr>
          <a:xfrm rot="16200000" flipH="1">
            <a:off x="5023666" y="4500198"/>
            <a:ext cx="199528" cy="548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连接符: 肘形 175">
            <a:extLst>
              <a:ext uri="{FF2B5EF4-FFF2-40B4-BE49-F238E27FC236}">
                <a16:creationId xmlns:a16="http://schemas.microsoft.com/office/drawing/2014/main" id="{DBD7833D-DC22-4D21-9514-D47DC7F24D98}"/>
              </a:ext>
            </a:extLst>
          </p:cNvPr>
          <p:cNvCxnSpPr>
            <a:cxnSpLocks/>
            <a:stCxn id="153" idx="2"/>
            <a:endCxn id="155" idx="0"/>
          </p:cNvCxnSpPr>
          <p:nvPr/>
        </p:nvCxnSpPr>
        <p:spPr>
          <a:xfrm rot="5400000">
            <a:off x="4775161" y="4304003"/>
            <a:ext cx="197034" cy="444701"/>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FD4FDF60-936E-4E18-9A68-6DD317240523}"/>
              </a:ext>
            </a:extLst>
          </p:cNvPr>
          <p:cNvSpPr txBox="1"/>
          <p:nvPr/>
        </p:nvSpPr>
        <p:spPr>
          <a:xfrm>
            <a:off x="7749653" y="5315338"/>
            <a:ext cx="1150229" cy="369332"/>
          </a:xfrm>
          <a:prstGeom prst="rect">
            <a:avLst/>
          </a:prstGeom>
          <a:noFill/>
          <a:ln w="12700">
            <a:noFill/>
          </a:ln>
        </p:spPr>
        <p:txBody>
          <a:bodyPr wrap="square" rtlCol="0">
            <a:spAutoFit/>
          </a:bodyPr>
          <a:lstStyle/>
          <a:p>
            <a:pPr algn="ctr"/>
            <a:r>
              <a:rPr lang="zh-CN" altLang="en-US" b="1" dirty="0">
                <a:latin typeface="+mj-ea"/>
                <a:ea typeface="+mj-ea"/>
              </a:rPr>
              <a:t>分类结果</a:t>
            </a:r>
          </a:p>
        </p:txBody>
      </p:sp>
      <p:sp>
        <p:nvSpPr>
          <p:cNvPr id="185" name="iconfont-1019-182642">
            <a:extLst>
              <a:ext uri="{FF2B5EF4-FFF2-40B4-BE49-F238E27FC236}">
                <a16:creationId xmlns:a16="http://schemas.microsoft.com/office/drawing/2014/main" id="{B12B31F6-8691-4A2F-B5DE-2CB9EE011C62}"/>
              </a:ext>
            </a:extLst>
          </p:cNvPr>
          <p:cNvSpPr/>
          <p:nvPr/>
        </p:nvSpPr>
        <p:spPr>
          <a:xfrm>
            <a:off x="8020057" y="4624869"/>
            <a:ext cx="609421" cy="609685"/>
          </a:xfrm>
          <a:custGeom>
            <a:avLst/>
            <a:gdLst>
              <a:gd name="T0" fmla="*/ 7997 w 9652"/>
              <a:gd name="T1" fmla="*/ 4179 h 9657"/>
              <a:gd name="T2" fmla="*/ 9320 w 9652"/>
              <a:gd name="T3" fmla="*/ 1655 h 9657"/>
              <a:gd name="T4" fmla="*/ 6795 w 9652"/>
              <a:gd name="T5" fmla="*/ 332 h 9657"/>
              <a:gd name="T6" fmla="*/ 5472 w 9652"/>
              <a:gd name="T7" fmla="*/ 2857 h 9657"/>
              <a:gd name="T8" fmla="*/ 5967 w 9652"/>
              <a:gd name="T9" fmla="*/ 2039 h 9657"/>
              <a:gd name="T10" fmla="*/ 7620 w 9652"/>
              <a:gd name="T11" fmla="*/ 827 h 9657"/>
              <a:gd name="T12" fmla="*/ 8831 w 9652"/>
              <a:gd name="T13" fmla="*/ 2479 h 9657"/>
              <a:gd name="T14" fmla="*/ 7179 w 9652"/>
              <a:gd name="T15" fmla="*/ 3691 h 9657"/>
              <a:gd name="T16" fmla="*/ 5967 w 9652"/>
              <a:gd name="T17" fmla="*/ 2039 h 9657"/>
              <a:gd name="T18" fmla="*/ 6311 w 9652"/>
              <a:gd name="T19" fmla="*/ 5305 h 9657"/>
              <a:gd name="T20" fmla="*/ 5223 w 9652"/>
              <a:gd name="T21" fmla="*/ 8569 h 9657"/>
              <a:gd name="T22" fmla="*/ 8487 w 9652"/>
              <a:gd name="T23" fmla="*/ 9657 h 9657"/>
              <a:gd name="T24" fmla="*/ 9574 w 9652"/>
              <a:gd name="T25" fmla="*/ 6393 h 9657"/>
              <a:gd name="T26" fmla="*/ 8922 w 9652"/>
              <a:gd name="T27" fmla="*/ 8569 h 9657"/>
              <a:gd name="T28" fmla="*/ 6311 w 9652"/>
              <a:gd name="T29" fmla="*/ 9004 h 9657"/>
              <a:gd name="T30" fmla="*/ 5875 w 9652"/>
              <a:gd name="T31" fmla="*/ 6393 h 9657"/>
              <a:gd name="T32" fmla="*/ 8487 w 9652"/>
              <a:gd name="T33" fmla="*/ 5958 h 9657"/>
              <a:gd name="T34" fmla="*/ 8922 w 9652"/>
              <a:gd name="T35" fmla="*/ 8569 h 9657"/>
              <a:gd name="T36" fmla="*/ 1088 w 9652"/>
              <a:gd name="T37" fmla="*/ 5305 h 9657"/>
              <a:gd name="T38" fmla="*/ 0 w 9652"/>
              <a:gd name="T39" fmla="*/ 8569 h 9657"/>
              <a:gd name="T40" fmla="*/ 3264 w 9652"/>
              <a:gd name="T41" fmla="*/ 9657 h 9657"/>
              <a:gd name="T42" fmla="*/ 4352 w 9652"/>
              <a:gd name="T43" fmla="*/ 6393 h 9657"/>
              <a:gd name="T44" fmla="*/ 3699 w 9652"/>
              <a:gd name="T45" fmla="*/ 8569 h 9657"/>
              <a:gd name="T46" fmla="*/ 1088 w 9652"/>
              <a:gd name="T47" fmla="*/ 9004 h 9657"/>
              <a:gd name="T48" fmla="*/ 653 w 9652"/>
              <a:gd name="T49" fmla="*/ 6393 h 9657"/>
              <a:gd name="T50" fmla="*/ 3264 w 9652"/>
              <a:gd name="T51" fmla="*/ 5958 h 9657"/>
              <a:gd name="T52" fmla="*/ 3699 w 9652"/>
              <a:gd name="T53" fmla="*/ 8569 h 9657"/>
              <a:gd name="T54" fmla="*/ 1088 w 9652"/>
              <a:gd name="T55" fmla="*/ 82 h 9657"/>
              <a:gd name="T56" fmla="*/ 0 w 9652"/>
              <a:gd name="T57" fmla="*/ 3346 h 9657"/>
              <a:gd name="T58" fmla="*/ 3264 w 9652"/>
              <a:gd name="T59" fmla="*/ 4434 h 9657"/>
              <a:gd name="T60" fmla="*/ 4352 w 9652"/>
              <a:gd name="T61" fmla="*/ 1170 h 9657"/>
              <a:gd name="T62" fmla="*/ 3699 w 9652"/>
              <a:gd name="T63" fmla="*/ 3346 h 9657"/>
              <a:gd name="T64" fmla="*/ 1088 w 9652"/>
              <a:gd name="T65" fmla="*/ 3782 h 9657"/>
              <a:gd name="T66" fmla="*/ 653 w 9652"/>
              <a:gd name="T67" fmla="*/ 1170 h 9657"/>
              <a:gd name="T68" fmla="*/ 3264 w 9652"/>
              <a:gd name="T69" fmla="*/ 735 h 9657"/>
              <a:gd name="T70" fmla="*/ 3699 w 9652"/>
              <a:gd name="T71" fmla="*/ 3346 h 9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52" h="9657">
                <a:moveTo>
                  <a:pt x="6795" y="4179"/>
                </a:moveTo>
                <a:cubicBezTo>
                  <a:pt x="7127" y="4511"/>
                  <a:pt x="7665" y="4511"/>
                  <a:pt x="7997" y="4179"/>
                </a:cubicBezTo>
                <a:lnTo>
                  <a:pt x="9320" y="2857"/>
                </a:lnTo>
                <a:cubicBezTo>
                  <a:pt x="9652" y="2525"/>
                  <a:pt x="9652" y="1986"/>
                  <a:pt x="9320" y="1655"/>
                </a:cubicBezTo>
                <a:lnTo>
                  <a:pt x="7997" y="332"/>
                </a:lnTo>
                <a:cubicBezTo>
                  <a:pt x="7665" y="0"/>
                  <a:pt x="7127" y="0"/>
                  <a:pt x="6795" y="332"/>
                </a:cubicBezTo>
                <a:lnTo>
                  <a:pt x="5472" y="1655"/>
                </a:lnTo>
                <a:cubicBezTo>
                  <a:pt x="5140" y="1986"/>
                  <a:pt x="5140" y="2525"/>
                  <a:pt x="5472" y="2857"/>
                </a:cubicBezTo>
                <a:lnTo>
                  <a:pt x="6795" y="4179"/>
                </a:lnTo>
                <a:close/>
                <a:moveTo>
                  <a:pt x="5967" y="2039"/>
                </a:moveTo>
                <a:lnTo>
                  <a:pt x="7179" y="827"/>
                </a:lnTo>
                <a:cubicBezTo>
                  <a:pt x="7301" y="705"/>
                  <a:pt x="7498" y="705"/>
                  <a:pt x="7620" y="827"/>
                </a:cubicBezTo>
                <a:lnTo>
                  <a:pt x="8831" y="2039"/>
                </a:lnTo>
                <a:cubicBezTo>
                  <a:pt x="8953" y="2160"/>
                  <a:pt x="8953" y="2357"/>
                  <a:pt x="8831" y="2479"/>
                </a:cubicBezTo>
                <a:lnTo>
                  <a:pt x="7620" y="3691"/>
                </a:lnTo>
                <a:cubicBezTo>
                  <a:pt x="7498" y="3813"/>
                  <a:pt x="7301" y="3813"/>
                  <a:pt x="7179" y="3691"/>
                </a:cubicBezTo>
                <a:lnTo>
                  <a:pt x="5967" y="2479"/>
                </a:lnTo>
                <a:cubicBezTo>
                  <a:pt x="5846" y="2357"/>
                  <a:pt x="5846" y="2160"/>
                  <a:pt x="5967" y="2039"/>
                </a:cubicBezTo>
                <a:close/>
                <a:moveTo>
                  <a:pt x="8487" y="5305"/>
                </a:moveTo>
                <a:lnTo>
                  <a:pt x="6311" y="5305"/>
                </a:lnTo>
                <a:cubicBezTo>
                  <a:pt x="5710" y="5305"/>
                  <a:pt x="5223" y="5792"/>
                  <a:pt x="5223" y="6393"/>
                </a:cubicBezTo>
                <a:lnTo>
                  <a:pt x="5223" y="8569"/>
                </a:lnTo>
                <a:cubicBezTo>
                  <a:pt x="5223" y="9169"/>
                  <a:pt x="5710" y="9657"/>
                  <a:pt x="6311" y="9657"/>
                </a:cubicBezTo>
                <a:lnTo>
                  <a:pt x="8487" y="9657"/>
                </a:lnTo>
                <a:cubicBezTo>
                  <a:pt x="9087" y="9657"/>
                  <a:pt x="9574" y="9169"/>
                  <a:pt x="9574" y="8569"/>
                </a:cubicBezTo>
                <a:lnTo>
                  <a:pt x="9574" y="6393"/>
                </a:lnTo>
                <a:cubicBezTo>
                  <a:pt x="9574" y="5792"/>
                  <a:pt x="9087" y="5305"/>
                  <a:pt x="8487" y="5305"/>
                </a:cubicBezTo>
                <a:close/>
                <a:moveTo>
                  <a:pt x="8922" y="8569"/>
                </a:moveTo>
                <a:cubicBezTo>
                  <a:pt x="8922" y="8809"/>
                  <a:pt x="8727" y="9004"/>
                  <a:pt x="8487" y="9004"/>
                </a:cubicBezTo>
                <a:lnTo>
                  <a:pt x="6311" y="9004"/>
                </a:lnTo>
                <a:cubicBezTo>
                  <a:pt x="6070" y="9004"/>
                  <a:pt x="5875" y="8809"/>
                  <a:pt x="5875" y="8569"/>
                </a:cubicBezTo>
                <a:lnTo>
                  <a:pt x="5875" y="6393"/>
                </a:lnTo>
                <a:cubicBezTo>
                  <a:pt x="5875" y="6152"/>
                  <a:pt x="6070" y="5958"/>
                  <a:pt x="6311" y="5958"/>
                </a:cubicBezTo>
                <a:lnTo>
                  <a:pt x="8487" y="5958"/>
                </a:lnTo>
                <a:cubicBezTo>
                  <a:pt x="8727" y="5958"/>
                  <a:pt x="8922" y="6152"/>
                  <a:pt x="8922" y="6393"/>
                </a:cubicBezTo>
                <a:lnTo>
                  <a:pt x="8922" y="8569"/>
                </a:lnTo>
                <a:close/>
                <a:moveTo>
                  <a:pt x="3264" y="5305"/>
                </a:moveTo>
                <a:lnTo>
                  <a:pt x="1088" y="5305"/>
                </a:lnTo>
                <a:cubicBezTo>
                  <a:pt x="487" y="5305"/>
                  <a:pt x="0" y="5792"/>
                  <a:pt x="0" y="6393"/>
                </a:cubicBezTo>
                <a:lnTo>
                  <a:pt x="0" y="8569"/>
                </a:lnTo>
                <a:cubicBezTo>
                  <a:pt x="0" y="9169"/>
                  <a:pt x="487" y="9657"/>
                  <a:pt x="1088" y="9657"/>
                </a:cubicBezTo>
                <a:lnTo>
                  <a:pt x="3264" y="9657"/>
                </a:lnTo>
                <a:cubicBezTo>
                  <a:pt x="3865" y="9657"/>
                  <a:pt x="4352" y="9169"/>
                  <a:pt x="4352" y="8569"/>
                </a:cubicBezTo>
                <a:lnTo>
                  <a:pt x="4352" y="6393"/>
                </a:lnTo>
                <a:cubicBezTo>
                  <a:pt x="4352" y="5792"/>
                  <a:pt x="3865" y="5305"/>
                  <a:pt x="3264" y="5305"/>
                </a:cubicBezTo>
                <a:close/>
                <a:moveTo>
                  <a:pt x="3699" y="8569"/>
                </a:moveTo>
                <a:cubicBezTo>
                  <a:pt x="3699" y="8809"/>
                  <a:pt x="3505" y="9004"/>
                  <a:pt x="3264" y="9004"/>
                </a:cubicBezTo>
                <a:lnTo>
                  <a:pt x="1088" y="9004"/>
                </a:lnTo>
                <a:cubicBezTo>
                  <a:pt x="848" y="9004"/>
                  <a:pt x="653" y="8809"/>
                  <a:pt x="653" y="8569"/>
                </a:cubicBezTo>
                <a:lnTo>
                  <a:pt x="653" y="6393"/>
                </a:lnTo>
                <a:cubicBezTo>
                  <a:pt x="653" y="6152"/>
                  <a:pt x="848" y="5958"/>
                  <a:pt x="1088" y="5958"/>
                </a:cubicBezTo>
                <a:lnTo>
                  <a:pt x="3264" y="5958"/>
                </a:lnTo>
                <a:cubicBezTo>
                  <a:pt x="3505" y="5958"/>
                  <a:pt x="3699" y="6152"/>
                  <a:pt x="3699" y="6393"/>
                </a:cubicBezTo>
                <a:lnTo>
                  <a:pt x="3699" y="8569"/>
                </a:lnTo>
                <a:close/>
                <a:moveTo>
                  <a:pt x="3264" y="82"/>
                </a:moveTo>
                <a:lnTo>
                  <a:pt x="1088" y="82"/>
                </a:lnTo>
                <a:cubicBezTo>
                  <a:pt x="487" y="82"/>
                  <a:pt x="0" y="569"/>
                  <a:pt x="0" y="1170"/>
                </a:cubicBezTo>
                <a:lnTo>
                  <a:pt x="0" y="3346"/>
                </a:lnTo>
                <a:cubicBezTo>
                  <a:pt x="0" y="3947"/>
                  <a:pt x="487" y="4434"/>
                  <a:pt x="1088" y="4434"/>
                </a:cubicBezTo>
                <a:lnTo>
                  <a:pt x="3264" y="4434"/>
                </a:lnTo>
                <a:cubicBezTo>
                  <a:pt x="3865" y="4434"/>
                  <a:pt x="4352" y="3947"/>
                  <a:pt x="4352" y="3346"/>
                </a:cubicBezTo>
                <a:lnTo>
                  <a:pt x="4352" y="1170"/>
                </a:lnTo>
                <a:cubicBezTo>
                  <a:pt x="4352" y="569"/>
                  <a:pt x="3865" y="82"/>
                  <a:pt x="3264" y="82"/>
                </a:cubicBezTo>
                <a:close/>
                <a:moveTo>
                  <a:pt x="3699" y="3346"/>
                </a:moveTo>
                <a:cubicBezTo>
                  <a:pt x="3699" y="3587"/>
                  <a:pt x="3505" y="3782"/>
                  <a:pt x="3264" y="3782"/>
                </a:cubicBezTo>
                <a:lnTo>
                  <a:pt x="1088" y="3782"/>
                </a:lnTo>
                <a:cubicBezTo>
                  <a:pt x="848" y="3782"/>
                  <a:pt x="653" y="3587"/>
                  <a:pt x="653" y="3346"/>
                </a:cubicBezTo>
                <a:lnTo>
                  <a:pt x="653" y="1170"/>
                </a:lnTo>
                <a:cubicBezTo>
                  <a:pt x="653" y="930"/>
                  <a:pt x="848" y="735"/>
                  <a:pt x="1088" y="735"/>
                </a:cubicBezTo>
                <a:lnTo>
                  <a:pt x="3264" y="735"/>
                </a:lnTo>
                <a:cubicBezTo>
                  <a:pt x="3505" y="735"/>
                  <a:pt x="3699" y="930"/>
                  <a:pt x="3699" y="1170"/>
                </a:cubicBezTo>
                <a:lnTo>
                  <a:pt x="3699" y="33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66" name="组合 65">
            <a:extLst>
              <a:ext uri="{FF2B5EF4-FFF2-40B4-BE49-F238E27FC236}">
                <a16:creationId xmlns:a16="http://schemas.microsoft.com/office/drawing/2014/main" id="{0A206C9A-73E7-49F1-8295-4AEE4E071C2B}"/>
              </a:ext>
            </a:extLst>
          </p:cNvPr>
          <p:cNvGrpSpPr/>
          <p:nvPr/>
        </p:nvGrpSpPr>
        <p:grpSpPr>
          <a:xfrm>
            <a:off x="4647466" y="1118294"/>
            <a:ext cx="4337692" cy="1910908"/>
            <a:chOff x="1934307" y="3637433"/>
            <a:chExt cx="5281753" cy="1908941"/>
          </a:xfrm>
        </p:grpSpPr>
        <p:sp>
          <p:nvSpPr>
            <p:cNvPr id="75" name="矩形: 圆角 74">
              <a:extLst>
                <a:ext uri="{FF2B5EF4-FFF2-40B4-BE49-F238E27FC236}">
                  <a16:creationId xmlns:a16="http://schemas.microsoft.com/office/drawing/2014/main" id="{7D0D4CCB-68AB-4286-A24D-762802FEE0A7}"/>
                </a:ext>
              </a:extLst>
            </p:cNvPr>
            <p:cNvSpPr/>
            <p:nvPr/>
          </p:nvSpPr>
          <p:spPr>
            <a:xfrm>
              <a:off x="3346956" y="3637433"/>
              <a:ext cx="2459007" cy="585588"/>
            </a:xfrm>
            <a:prstGeom prst="roundRect">
              <a:avLst/>
            </a:prstGeom>
            <a:solidFill>
              <a:schemeClr val="accent5">
                <a:lumMod val="40000"/>
                <a:lumOff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知识分类规范</a:t>
              </a:r>
              <a:endPar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8" name="矩形: 圆角 77">
              <a:extLst>
                <a:ext uri="{FF2B5EF4-FFF2-40B4-BE49-F238E27FC236}">
                  <a16:creationId xmlns:a16="http://schemas.microsoft.com/office/drawing/2014/main" id="{3980C0C1-3195-4741-835B-5F8A6FB8E4EE}"/>
                </a:ext>
              </a:extLst>
            </p:cNvPr>
            <p:cNvSpPr/>
            <p:nvPr/>
          </p:nvSpPr>
          <p:spPr>
            <a:xfrm>
              <a:off x="1934307" y="4787104"/>
              <a:ext cx="1709568" cy="758818"/>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分类条目</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9" name="矩形: 圆角 78">
              <a:extLst>
                <a:ext uri="{FF2B5EF4-FFF2-40B4-BE49-F238E27FC236}">
                  <a16:creationId xmlns:a16="http://schemas.microsoft.com/office/drawing/2014/main" id="{96B60625-7D81-46BC-92EB-A9B1A600AD46}"/>
                </a:ext>
              </a:extLst>
            </p:cNvPr>
            <p:cNvSpPr/>
            <p:nvPr/>
          </p:nvSpPr>
          <p:spPr>
            <a:xfrm>
              <a:off x="3720399" y="4787104"/>
              <a:ext cx="1709568" cy="758818"/>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分类依据</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0" name="矩形: 圆角 79">
              <a:extLst>
                <a:ext uri="{FF2B5EF4-FFF2-40B4-BE49-F238E27FC236}">
                  <a16:creationId xmlns:a16="http://schemas.microsoft.com/office/drawing/2014/main" id="{FA5C102D-AE04-4302-8B0A-A5AA11112725}"/>
                </a:ext>
              </a:extLst>
            </p:cNvPr>
            <p:cNvSpPr/>
            <p:nvPr/>
          </p:nvSpPr>
          <p:spPr>
            <a:xfrm>
              <a:off x="5506492" y="4786654"/>
              <a:ext cx="1709568" cy="759720"/>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特点、描述</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81" name="连接符: 肘形 80">
              <a:extLst>
                <a:ext uri="{FF2B5EF4-FFF2-40B4-BE49-F238E27FC236}">
                  <a16:creationId xmlns:a16="http://schemas.microsoft.com/office/drawing/2014/main" id="{584BACF9-A6AA-4C7C-9BE7-AB422AFBDE19}"/>
                </a:ext>
              </a:extLst>
            </p:cNvPr>
            <p:cNvCxnSpPr>
              <a:cxnSpLocks/>
              <a:stCxn id="75" idx="2"/>
              <a:endCxn id="78" idx="0"/>
            </p:cNvCxnSpPr>
            <p:nvPr/>
          </p:nvCxnSpPr>
          <p:spPr>
            <a:xfrm rot="5400000">
              <a:off x="3400734" y="3611378"/>
              <a:ext cx="564084" cy="178736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连接符: 肘形 81">
              <a:extLst>
                <a:ext uri="{FF2B5EF4-FFF2-40B4-BE49-F238E27FC236}">
                  <a16:creationId xmlns:a16="http://schemas.microsoft.com/office/drawing/2014/main" id="{8D19D458-189F-41C1-84FB-1A0E51647EE2}"/>
                </a:ext>
              </a:extLst>
            </p:cNvPr>
            <p:cNvCxnSpPr>
              <a:cxnSpLocks/>
              <a:stCxn id="75" idx="2"/>
              <a:endCxn id="79" idx="0"/>
            </p:cNvCxnSpPr>
            <p:nvPr/>
          </p:nvCxnSpPr>
          <p:spPr>
            <a:xfrm rot="5400000">
              <a:off x="4293780" y="4504424"/>
              <a:ext cx="564084" cy="127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连接符: 肘形 82">
              <a:extLst>
                <a:ext uri="{FF2B5EF4-FFF2-40B4-BE49-F238E27FC236}">
                  <a16:creationId xmlns:a16="http://schemas.microsoft.com/office/drawing/2014/main" id="{13B7E648-FA7B-4D5D-B41A-3AE4C62AD574}"/>
                </a:ext>
              </a:extLst>
            </p:cNvPr>
            <p:cNvCxnSpPr>
              <a:cxnSpLocks/>
              <a:stCxn id="75" idx="2"/>
              <a:endCxn id="80" idx="0"/>
            </p:cNvCxnSpPr>
            <p:nvPr/>
          </p:nvCxnSpPr>
          <p:spPr>
            <a:xfrm rot="16200000" flipH="1">
              <a:off x="5187051" y="3612429"/>
              <a:ext cx="563633" cy="17848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85" name="组合 84">
            <a:extLst>
              <a:ext uri="{FF2B5EF4-FFF2-40B4-BE49-F238E27FC236}">
                <a16:creationId xmlns:a16="http://schemas.microsoft.com/office/drawing/2014/main" id="{269BAB88-A941-4365-8659-83979C2245F8}"/>
              </a:ext>
            </a:extLst>
          </p:cNvPr>
          <p:cNvGrpSpPr/>
          <p:nvPr/>
        </p:nvGrpSpPr>
        <p:grpSpPr>
          <a:xfrm>
            <a:off x="116354" y="1456638"/>
            <a:ext cx="1566313" cy="1660566"/>
            <a:chOff x="5254739" y="1368630"/>
            <a:chExt cx="2838061" cy="972836"/>
          </a:xfrm>
        </p:grpSpPr>
        <p:sp>
          <p:nvSpPr>
            <p:cNvPr id="98" name="Freeform 53">
              <a:extLst>
                <a:ext uri="{FF2B5EF4-FFF2-40B4-BE49-F238E27FC236}">
                  <a16:creationId xmlns:a16="http://schemas.microsoft.com/office/drawing/2014/main" id="{F73A6BC6-4A13-4643-952B-6AC4B92DE133}"/>
                </a:ext>
              </a:extLst>
            </p:cNvPr>
            <p:cNvSpPr>
              <a:spLocks/>
            </p:cNvSpPr>
            <p:nvPr/>
          </p:nvSpPr>
          <p:spPr bwMode="auto">
            <a:xfrm>
              <a:off x="5254739" y="1368630"/>
              <a:ext cx="2838061" cy="972836"/>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7" name="Rectangle 4">
              <a:extLst>
                <a:ext uri="{FF2B5EF4-FFF2-40B4-BE49-F238E27FC236}">
                  <a16:creationId xmlns:a16="http://schemas.microsoft.com/office/drawing/2014/main" id="{3D817722-7965-46A1-AB16-1FF2C06D90B1}"/>
                </a:ext>
              </a:extLst>
            </p:cNvPr>
            <p:cNvSpPr>
              <a:spLocks noChangeArrowheads="1"/>
            </p:cNvSpPr>
            <p:nvPr/>
          </p:nvSpPr>
          <p:spPr bwMode="auto">
            <a:xfrm>
              <a:off x="5545970" y="1392508"/>
              <a:ext cx="2232716" cy="26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50000"/>
                </a:spcBef>
              </a:pPr>
              <a:r>
                <a:rPr lang="zh-CN" altLang="en-US" sz="2000"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分类目的</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9" name="文本框 108">
            <a:extLst>
              <a:ext uri="{FF2B5EF4-FFF2-40B4-BE49-F238E27FC236}">
                <a16:creationId xmlns:a16="http://schemas.microsoft.com/office/drawing/2014/main" id="{3C86A27C-35FA-458E-B17B-8179CB86FF82}"/>
              </a:ext>
            </a:extLst>
          </p:cNvPr>
          <p:cNvSpPr txBox="1"/>
          <p:nvPr/>
        </p:nvSpPr>
        <p:spPr>
          <a:xfrm>
            <a:off x="116353" y="2094689"/>
            <a:ext cx="1558946" cy="646331"/>
          </a:xfrm>
          <a:prstGeom prst="rect">
            <a:avLst/>
          </a:prstGeom>
          <a:noFill/>
          <a:ln w="12700">
            <a:noFill/>
          </a:ln>
        </p:spPr>
        <p:txBody>
          <a:bodyPr wrap="square" rtlCol="0">
            <a:spAutoFit/>
          </a:bodyPr>
          <a:lstStyle/>
          <a:p>
            <a:pPr algn="ctr"/>
            <a:r>
              <a:rPr lang="zh-CN" altLang="en-US" b="1">
                <a:latin typeface="+mj-ea"/>
                <a:ea typeface="+mj-ea"/>
              </a:rPr>
              <a:t>为</a:t>
            </a:r>
            <a:r>
              <a:rPr lang="zh-CN" altLang="en-US" b="1">
                <a:solidFill>
                  <a:srgbClr val="0000FF"/>
                </a:solidFill>
                <a:latin typeface="+mj-ea"/>
                <a:ea typeface="+mj-ea"/>
              </a:rPr>
              <a:t>规则化方法</a:t>
            </a:r>
            <a:r>
              <a:rPr lang="zh-CN" altLang="en-US" b="1">
                <a:latin typeface="+mj-ea"/>
                <a:ea typeface="+mj-ea"/>
              </a:rPr>
              <a:t>的选择奠基</a:t>
            </a:r>
            <a:endParaRPr lang="zh-CN" altLang="en-US" b="1" dirty="0">
              <a:latin typeface="+mj-ea"/>
              <a:ea typeface="+mj-ea"/>
            </a:endParaRPr>
          </a:p>
        </p:txBody>
      </p:sp>
      <p:sp>
        <p:nvSpPr>
          <p:cNvPr id="111" name="对话气泡: 圆角矩形 110">
            <a:extLst>
              <a:ext uri="{FF2B5EF4-FFF2-40B4-BE49-F238E27FC236}">
                <a16:creationId xmlns:a16="http://schemas.microsoft.com/office/drawing/2014/main" id="{95782E39-23FA-430B-AED9-6ADF84B4F64C}"/>
              </a:ext>
            </a:extLst>
          </p:cNvPr>
          <p:cNvSpPr/>
          <p:nvPr/>
        </p:nvSpPr>
        <p:spPr>
          <a:xfrm>
            <a:off x="7863392" y="715983"/>
            <a:ext cx="1121766" cy="500734"/>
          </a:xfrm>
          <a:prstGeom prst="wedgeRoundRectCallout">
            <a:avLst>
              <a:gd name="adj1" fmla="val -71459"/>
              <a:gd name="adj2" fmla="val 67855"/>
              <a:gd name="adj3" fmla="val 16667"/>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适应</a:t>
            </a:r>
            <a:r>
              <a:rPr lang="en-US" altLang="zh-CN" sz="140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PHM</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6" name="组合 45">
            <a:extLst>
              <a:ext uri="{FF2B5EF4-FFF2-40B4-BE49-F238E27FC236}">
                <a16:creationId xmlns:a16="http://schemas.microsoft.com/office/drawing/2014/main" id="{319AC706-76AD-46F0-A49C-728B7121F381}"/>
              </a:ext>
            </a:extLst>
          </p:cNvPr>
          <p:cNvGrpSpPr/>
          <p:nvPr/>
        </p:nvGrpSpPr>
        <p:grpSpPr>
          <a:xfrm>
            <a:off x="4217926" y="1148686"/>
            <a:ext cx="1150229" cy="799048"/>
            <a:chOff x="4163440" y="1153489"/>
            <a:chExt cx="1150229" cy="799048"/>
          </a:xfrm>
        </p:grpSpPr>
        <p:sp>
          <p:nvSpPr>
            <p:cNvPr id="76" name="箭头: 右 75">
              <a:extLst>
                <a:ext uri="{FF2B5EF4-FFF2-40B4-BE49-F238E27FC236}">
                  <a16:creationId xmlns:a16="http://schemas.microsoft.com/office/drawing/2014/main" id="{FB0A606D-9E8F-4577-A38D-9511BCDA1A29}"/>
                </a:ext>
              </a:extLst>
            </p:cNvPr>
            <p:cNvSpPr/>
            <p:nvPr/>
          </p:nvSpPr>
          <p:spPr>
            <a:xfrm>
              <a:off x="4610377" y="1520537"/>
              <a:ext cx="288000" cy="432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0" name="文本框 119">
              <a:extLst>
                <a:ext uri="{FF2B5EF4-FFF2-40B4-BE49-F238E27FC236}">
                  <a16:creationId xmlns:a16="http://schemas.microsoft.com/office/drawing/2014/main" id="{491BEB79-C9D7-4B29-B92D-B4054018D97A}"/>
                </a:ext>
              </a:extLst>
            </p:cNvPr>
            <p:cNvSpPr txBox="1"/>
            <p:nvPr/>
          </p:nvSpPr>
          <p:spPr>
            <a:xfrm>
              <a:off x="4163440" y="1153489"/>
              <a:ext cx="1150229" cy="369332"/>
            </a:xfrm>
            <a:prstGeom prst="rect">
              <a:avLst/>
            </a:prstGeom>
            <a:noFill/>
            <a:ln w="12700">
              <a:noFill/>
            </a:ln>
          </p:spPr>
          <p:txBody>
            <a:bodyPr wrap="square" rtlCol="0">
              <a:spAutoFit/>
            </a:bodyPr>
            <a:lstStyle/>
            <a:p>
              <a:pPr algn="ctr"/>
              <a:r>
                <a:rPr lang="zh-CN" altLang="en-US" b="1">
                  <a:latin typeface="+mj-ea"/>
                  <a:ea typeface="+mj-ea"/>
                </a:rPr>
                <a:t>提炼共性</a:t>
              </a:r>
              <a:endParaRPr lang="zh-CN" altLang="en-US" b="1" dirty="0">
                <a:latin typeface="+mj-ea"/>
                <a:ea typeface="+mj-ea"/>
              </a:endParaRPr>
            </a:p>
          </p:txBody>
        </p:sp>
      </p:grpSp>
      <p:sp>
        <p:nvSpPr>
          <p:cNvPr id="123" name="箭头: 右 122">
            <a:extLst>
              <a:ext uri="{FF2B5EF4-FFF2-40B4-BE49-F238E27FC236}">
                <a16:creationId xmlns:a16="http://schemas.microsoft.com/office/drawing/2014/main" id="{1B363BB0-9C7D-4806-83DE-662F7F1B4113}"/>
              </a:ext>
            </a:extLst>
          </p:cNvPr>
          <p:cNvSpPr/>
          <p:nvPr/>
        </p:nvSpPr>
        <p:spPr>
          <a:xfrm rot="5400000">
            <a:off x="6610580" y="3107693"/>
            <a:ext cx="289212" cy="432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4" name="文本框 123">
            <a:extLst>
              <a:ext uri="{FF2B5EF4-FFF2-40B4-BE49-F238E27FC236}">
                <a16:creationId xmlns:a16="http://schemas.microsoft.com/office/drawing/2014/main" id="{079FA2FF-F632-4B8E-AC00-4D7170D23503}"/>
              </a:ext>
            </a:extLst>
          </p:cNvPr>
          <p:cNvSpPr txBox="1"/>
          <p:nvPr/>
        </p:nvSpPr>
        <p:spPr>
          <a:xfrm>
            <a:off x="7044612" y="3089192"/>
            <a:ext cx="1299852" cy="369332"/>
          </a:xfrm>
          <a:prstGeom prst="rect">
            <a:avLst/>
          </a:prstGeom>
          <a:noFill/>
          <a:ln w="12700">
            <a:noFill/>
          </a:ln>
        </p:spPr>
        <p:txBody>
          <a:bodyPr wrap="square" rtlCol="0">
            <a:spAutoFit/>
          </a:bodyPr>
          <a:lstStyle/>
          <a:p>
            <a:pPr algn="ctr"/>
            <a:r>
              <a:rPr lang="zh-CN" altLang="en-US" b="1">
                <a:latin typeface="+mj-ea"/>
                <a:ea typeface="+mj-ea"/>
              </a:rPr>
              <a:t>操作指导</a:t>
            </a:r>
            <a:endParaRPr lang="zh-CN" altLang="en-US" b="1" dirty="0">
              <a:latin typeface="+mj-ea"/>
              <a:ea typeface="+mj-ea"/>
            </a:endParaRPr>
          </a:p>
        </p:txBody>
      </p:sp>
      <p:sp>
        <p:nvSpPr>
          <p:cNvPr id="130" name="矩形 129">
            <a:extLst>
              <a:ext uri="{FF2B5EF4-FFF2-40B4-BE49-F238E27FC236}">
                <a16:creationId xmlns:a16="http://schemas.microsoft.com/office/drawing/2014/main" id="{134D7409-038B-4DEB-9577-B7C714C0E4B4}"/>
              </a:ext>
            </a:extLst>
          </p:cNvPr>
          <p:cNvSpPr/>
          <p:nvPr/>
        </p:nvSpPr>
        <p:spPr>
          <a:xfrm>
            <a:off x="226850" y="6121750"/>
            <a:ext cx="5580768" cy="263916"/>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宋体" panose="02010600030101010101" pitchFamily="2" charset="-122"/>
                <a:ea typeface="宋体" panose="02010600030101010101" pitchFamily="2" charset="-122"/>
              </a:rPr>
              <a:t>特点与描述</a:t>
            </a:r>
            <a:endParaRPr lang="zh-CN" altLang="en-US" dirty="0">
              <a:solidFill>
                <a:schemeClr val="tx1"/>
              </a:solidFill>
              <a:latin typeface="宋体" panose="02010600030101010101" pitchFamily="2" charset="-122"/>
              <a:ea typeface="宋体" panose="02010600030101010101" pitchFamily="2" charset="-122"/>
            </a:endParaRPr>
          </a:p>
        </p:txBody>
      </p:sp>
      <p:sp>
        <p:nvSpPr>
          <p:cNvPr id="132" name="文本框 131">
            <a:extLst>
              <a:ext uri="{FF2B5EF4-FFF2-40B4-BE49-F238E27FC236}">
                <a16:creationId xmlns:a16="http://schemas.microsoft.com/office/drawing/2014/main" id="{C1229FA5-A48B-4283-8128-B88241ABED5B}"/>
              </a:ext>
            </a:extLst>
          </p:cNvPr>
          <p:cNvSpPr txBox="1"/>
          <p:nvPr/>
        </p:nvSpPr>
        <p:spPr>
          <a:xfrm>
            <a:off x="6190088" y="5315338"/>
            <a:ext cx="1142818" cy="369332"/>
          </a:xfrm>
          <a:prstGeom prst="rect">
            <a:avLst/>
          </a:prstGeom>
          <a:noFill/>
          <a:ln w="12700">
            <a:noFill/>
          </a:ln>
        </p:spPr>
        <p:txBody>
          <a:bodyPr wrap="square" rtlCol="0">
            <a:spAutoFit/>
          </a:bodyPr>
          <a:lstStyle/>
          <a:p>
            <a:pPr algn="ctr"/>
            <a:r>
              <a:rPr lang="zh-CN" altLang="en-US" b="1">
                <a:latin typeface="+mj-ea"/>
                <a:ea typeface="+mj-ea"/>
              </a:rPr>
              <a:t>规范操作</a:t>
            </a:r>
            <a:endParaRPr lang="zh-CN" altLang="en-US" b="1" dirty="0">
              <a:latin typeface="+mj-ea"/>
              <a:ea typeface="+mj-ea"/>
            </a:endParaRPr>
          </a:p>
        </p:txBody>
      </p:sp>
      <p:sp>
        <p:nvSpPr>
          <p:cNvPr id="133" name="箭头: 右 132">
            <a:extLst>
              <a:ext uri="{FF2B5EF4-FFF2-40B4-BE49-F238E27FC236}">
                <a16:creationId xmlns:a16="http://schemas.microsoft.com/office/drawing/2014/main" id="{3CDDAED3-394A-48FA-804A-6A33B715523C}"/>
              </a:ext>
            </a:extLst>
          </p:cNvPr>
          <p:cNvSpPr/>
          <p:nvPr/>
        </p:nvSpPr>
        <p:spPr>
          <a:xfrm>
            <a:off x="7410165" y="4832458"/>
            <a:ext cx="288000" cy="432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35" name="iconfont-11244-5317127">
            <a:extLst>
              <a:ext uri="{FF2B5EF4-FFF2-40B4-BE49-F238E27FC236}">
                <a16:creationId xmlns:a16="http://schemas.microsoft.com/office/drawing/2014/main" id="{B1001E9C-E306-48DC-9935-C749C7E88CD7}"/>
              </a:ext>
            </a:extLst>
          </p:cNvPr>
          <p:cNvSpPr/>
          <p:nvPr/>
        </p:nvSpPr>
        <p:spPr>
          <a:xfrm>
            <a:off x="6456655" y="4592004"/>
            <a:ext cx="609685" cy="608400"/>
          </a:xfrm>
          <a:custGeom>
            <a:avLst/>
            <a:gdLst>
              <a:gd name="connsiteX0" fmla="*/ 152463 w 579032"/>
              <a:gd name="connsiteY0" fmla="*/ 122028 h 538757"/>
              <a:gd name="connsiteX1" fmla="*/ 163208 w 579032"/>
              <a:gd name="connsiteY1" fmla="*/ 126290 h 538757"/>
              <a:gd name="connsiteX2" fmla="*/ 254646 w 579032"/>
              <a:gd name="connsiteY2" fmla="*/ 217725 h 538757"/>
              <a:gd name="connsiteX3" fmla="*/ 254646 w 579032"/>
              <a:gd name="connsiteY3" fmla="*/ 239251 h 538757"/>
              <a:gd name="connsiteX4" fmla="*/ 163208 w 579032"/>
              <a:gd name="connsiteY4" fmla="*/ 330686 h 538757"/>
              <a:gd name="connsiteX5" fmla="*/ 141634 w 579032"/>
              <a:gd name="connsiteY5" fmla="*/ 330733 h 538757"/>
              <a:gd name="connsiteX6" fmla="*/ 141634 w 579032"/>
              <a:gd name="connsiteY6" fmla="*/ 309160 h 538757"/>
              <a:gd name="connsiteX7" fmla="*/ 207070 w 579032"/>
              <a:gd name="connsiteY7" fmla="*/ 243727 h 538757"/>
              <a:gd name="connsiteX8" fmla="*/ 15240 w 579032"/>
              <a:gd name="connsiteY8" fmla="*/ 243727 h 538757"/>
              <a:gd name="connsiteX9" fmla="*/ 0 w 579032"/>
              <a:gd name="connsiteY9" fmla="*/ 228488 h 538757"/>
              <a:gd name="connsiteX10" fmla="*/ 15240 w 579032"/>
              <a:gd name="connsiteY10" fmla="*/ 213249 h 538757"/>
              <a:gd name="connsiteX11" fmla="*/ 207070 w 579032"/>
              <a:gd name="connsiteY11" fmla="*/ 213249 h 538757"/>
              <a:gd name="connsiteX12" fmla="*/ 141634 w 579032"/>
              <a:gd name="connsiteY12" fmla="*/ 147863 h 538757"/>
              <a:gd name="connsiteX13" fmla="*/ 141825 w 579032"/>
              <a:gd name="connsiteY13" fmla="*/ 126481 h 538757"/>
              <a:gd name="connsiteX14" fmla="*/ 152463 w 579032"/>
              <a:gd name="connsiteY14" fmla="*/ 122028 h 538757"/>
              <a:gd name="connsiteX15" fmla="*/ 546990 w 579032"/>
              <a:gd name="connsiteY15" fmla="*/ 38996 h 538757"/>
              <a:gd name="connsiteX16" fmla="*/ 384494 w 579032"/>
              <a:gd name="connsiteY16" fmla="*/ 108656 h 538757"/>
              <a:gd name="connsiteX17" fmla="*/ 365735 w 579032"/>
              <a:gd name="connsiteY17" fmla="*/ 137129 h 538757"/>
              <a:gd name="connsiteX18" fmla="*/ 365735 w 579032"/>
              <a:gd name="connsiteY18" fmla="*/ 502808 h 538757"/>
              <a:gd name="connsiteX19" fmla="*/ 367116 w 579032"/>
              <a:gd name="connsiteY19" fmla="*/ 508093 h 538757"/>
              <a:gd name="connsiteX20" fmla="*/ 372496 w 579032"/>
              <a:gd name="connsiteY20" fmla="*/ 507236 h 538757"/>
              <a:gd name="connsiteX21" fmla="*/ 529802 w 579032"/>
              <a:gd name="connsiteY21" fmla="*/ 439862 h 538757"/>
              <a:gd name="connsiteX22" fmla="*/ 548561 w 579032"/>
              <a:gd name="connsiteY22" fmla="*/ 411388 h 538757"/>
              <a:gd name="connsiteX23" fmla="*/ 548561 w 579032"/>
              <a:gd name="connsiteY23" fmla="*/ 45710 h 538757"/>
              <a:gd name="connsiteX24" fmla="*/ 546990 w 579032"/>
              <a:gd name="connsiteY24" fmla="*/ 38996 h 538757"/>
              <a:gd name="connsiteX25" fmla="*/ 259087 w 579032"/>
              <a:gd name="connsiteY25" fmla="*/ 0 h 538757"/>
              <a:gd name="connsiteX26" fmla="*/ 533326 w 579032"/>
              <a:gd name="connsiteY26" fmla="*/ 0 h 538757"/>
              <a:gd name="connsiteX27" fmla="*/ 579032 w 579032"/>
              <a:gd name="connsiteY27" fmla="*/ 45710 h 538757"/>
              <a:gd name="connsiteX28" fmla="*/ 579032 w 579032"/>
              <a:gd name="connsiteY28" fmla="*/ 411388 h 538757"/>
              <a:gd name="connsiteX29" fmla="*/ 541800 w 579032"/>
              <a:gd name="connsiteY29" fmla="*/ 467907 h 538757"/>
              <a:gd name="connsiteX30" fmla="*/ 384494 w 579032"/>
              <a:gd name="connsiteY30" fmla="*/ 535281 h 538757"/>
              <a:gd name="connsiteX31" fmla="*/ 368306 w 579032"/>
              <a:gd name="connsiteY31" fmla="*/ 538757 h 538757"/>
              <a:gd name="connsiteX32" fmla="*/ 350357 w 579032"/>
              <a:gd name="connsiteY32" fmla="*/ 533519 h 538757"/>
              <a:gd name="connsiteX33" fmla="*/ 335264 w 579032"/>
              <a:gd name="connsiteY33" fmla="*/ 502808 h 538757"/>
              <a:gd name="connsiteX34" fmla="*/ 335264 w 579032"/>
              <a:gd name="connsiteY34" fmla="*/ 457098 h 538757"/>
              <a:gd name="connsiteX35" fmla="*/ 259087 w 579032"/>
              <a:gd name="connsiteY35" fmla="*/ 457098 h 538757"/>
              <a:gd name="connsiteX36" fmla="*/ 213380 w 579032"/>
              <a:gd name="connsiteY36" fmla="*/ 411388 h 538757"/>
              <a:gd name="connsiteX37" fmla="*/ 213380 w 579032"/>
              <a:gd name="connsiteY37" fmla="*/ 319969 h 538757"/>
              <a:gd name="connsiteX38" fmla="*/ 228616 w 579032"/>
              <a:gd name="connsiteY38" fmla="*/ 304732 h 538757"/>
              <a:gd name="connsiteX39" fmla="*/ 243851 w 579032"/>
              <a:gd name="connsiteY39" fmla="*/ 319969 h 538757"/>
              <a:gd name="connsiteX40" fmla="*/ 243851 w 579032"/>
              <a:gd name="connsiteY40" fmla="*/ 411388 h 538757"/>
              <a:gd name="connsiteX41" fmla="*/ 259087 w 579032"/>
              <a:gd name="connsiteY41" fmla="*/ 426625 h 538757"/>
              <a:gd name="connsiteX42" fmla="*/ 335264 w 579032"/>
              <a:gd name="connsiteY42" fmla="*/ 426625 h 538757"/>
              <a:gd name="connsiteX43" fmla="*/ 335264 w 579032"/>
              <a:gd name="connsiteY43" fmla="*/ 137129 h 538757"/>
              <a:gd name="connsiteX44" fmla="*/ 372496 w 579032"/>
              <a:gd name="connsiteY44" fmla="*/ 80659 h 538757"/>
              <a:gd name="connsiteX45" fmla="*/ 489571 w 579032"/>
              <a:gd name="connsiteY45" fmla="*/ 30473 h 538757"/>
              <a:gd name="connsiteX46" fmla="*/ 259087 w 579032"/>
              <a:gd name="connsiteY46" fmla="*/ 30473 h 538757"/>
              <a:gd name="connsiteX47" fmla="*/ 243851 w 579032"/>
              <a:gd name="connsiteY47" fmla="*/ 45710 h 538757"/>
              <a:gd name="connsiteX48" fmla="*/ 243851 w 579032"/>
              <a:gd name="connsiteY48" fmla="*/ 137129 h 538757"/>
              <a:gd name="connsiteX49" fmla="*/ 228616 w 579032"/>
              <a:gd name="connsiteY49" fmla="*/ 152366 h 538757"/>
              <a:gd name="connsiteX50" fmla="*/ 213380 w 579032"/>
              <a:gd name="connsiteY50" fmla="*/ 137129 h 538757"/>
              <a:gd name="connsiteX51" fmla="*/ 213380 w 579032"/>
              <a:gd name="connsiteY51" fmla="*/ 45710 h 538757"/>
              <a:gd name="connsiteX52" fmla="*/ 259087 w 579032"/>
              <a:gd name="connsiteY52" fmla="*/ 0 h 5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79032" h="538757">
                <a:moveTo>
                  <a:pt x="152463" y="122028"/>
                </a:moveTo>
                <a:cubicBezTo>
                  <a:pt x="156326" y="121992"/>
                  <a:pt x="160208" y="123409"/>
                  <a:pt x="163208" y="126290"/>
                </a:cubicBezTo>
                <a:lnTo>
                  <a:pt x="254646" y="217725"/>
                </a:lnTo>
                <a:cubicBezTo>
                  <a:pt x="260599" y="223678"/>
                  <a:pt x="260599" y="233298"/>
                  <a:pt x="254646" y="239251"/>
                </a:cubicBezTo>
                <a:lnTo>
                  <a:pt x="163208" y="330686"/>
                </a:lnTo>
                <a:cubicBezTo>
                  <a:pt x="157255" y="336638"/>
                  <a:pt x="147635" y="336686"/>
                  <a:pt x="141634" y="330733"/>
                </a:cubicBezTo>
                <a:cubicBezTo>
                  <a:pt x="135681" y="324780"/>
                  <a:pt x="135681" y="315113"/>
                  <a:pt x="141634" y="309160"/>
                </a:cubicBezTo>
                <a:lnTo>
                  <a:pt x="207070" y="243727"/>
                </a:lnTo>
                <a:lnTo>
                  <a:pt x="15240" y="243727"/>
                </a:lnTo>
                <a:cubicBezTo>
                  <a:pt x="6810" y="243727"/>
                  <a:pt x="0" y="236917"/>
                  <a:pt x="0" y="228488"/>
                </a:cubicBezTo>
                <a:cubicBezTo>
                  <a:pt x="0" y="220106"/>
                  <a:pt x="6810" y="213249"/>
                  <a:pt x="15240" y="213249"/>
                </a:cubicBezTo>
                <a:lnTo>
                  <a:pt x="207070" y="213249"/>
                </a:lnTo>
                <a:lnTo>
                  <a:pt x="141634" y="147863"/>
                </a:lnTo>
                <a:cubicBezTo>
                  <a:pt x="135872" y="141863"/>
                  <a:pt x="135967" y="132386"/>
                  <a:pt x="141825" y="126481"/>
                </a:cubicBezTo>
                <a:cubicBezTo>
                  <a:pt x="144754" y="123552"/>
                  <a:pt x="148599" y="122064"/>
                  <a:pt x="152463" y="122028"/>
                </a:cubicBezTo>
                <a:close/>
                <a:moveTo>
                  <a:pt x="546990" y="38996"/>
                </a:moveTo>
                <a:lnTo>
                  <a:pt x="384494" y="108656"/>
                </a:lnTo>
                <a:cubicBezTo>
                  <a:pt x="374686" y="112894"/>
                  <a:pt x="365735" y="126416"/>
                  <a:pt x="365735" y="137129"/>
                </a:cubicBezTo>
                <a:lnTo>
                  <a:pt x="365735" y="502808"/>
                </a:lnTo>
                <a:cubicBezTo>
                  <a:pt x="365735" y="505998"/>
                  <a:pt x="366545" y="507760"/>
                  <a:pt x="367116" y="508093"/>
                </a:cubicBezTo>
                <a:cubicBezTo>
                  <a:pt x="367640" y="508427"/>
                  <a:pt x="369592" y="508522"/>
                  <a:pt x="372496" y="507236"/>
                </a:cubicBezTo>
                <a:lnTo>
                  <a:pt x="529802" y="439862"/>
                </a:lnTo>
                <a:cubicBezTo>
                  <a:pt x="539610" y="435624"/>
                  <a:pt x="548561" y="422102"/>
                  <a:pt x="548561" y="411388"/>
                </a:cubicBezTo>
                <a:lnTo>
                  <a:pt x="548561" y="45710"/>
                </a:lnTo>
                <a:cubicBezTo>
                  <a:pt x="548561" y="43377"/>
                  <a:pt x="548037" y="41091"/>
                  <a:pt x="546990" y="38996"/>
                </a:cubicBezTo>
                <a:close/>
                <a:moveTo>
                  <a:pt x="259087" y="0"/>
                </a:moveTo>
                <a:lnTo>
                  <a:pt x="533326" y="0"/>
                </a:lnTo>
                <a:cubicBezTo>
                  <a:pt x="558512" y="0"/>
                  <a:pt x="579032" y="20522"/>
                  <a:pt x="579032" y="45710"/>
                </a:cubicBezTo>
                <a:lnTo>
                  <a:pt x="579032" y="411388"/>
                </a:lnTo>
                <a:cubicBezTo>
                  <a:pt x="579032" y="434101"/>
                  <a:pt x="562654" y="458908"/>
                  <a:pt x="541800" y="467907"/>
                </a:cubicBezTo>
                <a:lnTo>
                  <a:pt x="384494" y="535281"/>
                </a:lnTo>
                <a:cubicBezTo>
                  <a:pt x="379066" y="537614"/>
                  <a:pt x="373543" y="538757"/>
                  <a:pt x="368306" y="538757"/>
                </a:cubicBezTo>
                <a:cubicBezTo>
                  <a:pt x="361783" y="538757"/>
                  <a:pt x="355642" y="536995"/>
                  <a:pt x="350357" y="533519"/>
                </a:cubicBezTo>
                <a:cubicBezTo>
                  <a:pt x="340739" y="527234"/>
                  <a:pt x="335264" y="515997"/>
                  <a:pt x="335264" y="502808"/>
                </a:cubicBezTo>
                <a:lnTo>
                  <a:pt x="335264" y="457098"/>
                </a:lnTo>
                <a:lnTo>
                  <a:pt x="259087" y="457098"/>
                </a:lnTo>
                <a:cubicBezTo>
                  <a:pt x="233900" y="457098"/>
                  <a:pt x="213380" y="436577"/>
                  <a:pt x="213380" y="411388"/>
                </a:cubicBezTo>
                <a:lnTo>
                  <a:pt x="213380" y="319969"/>
                </a:lnTo>
                <a:cubicBezTo>
                  <a:pt x="213380" y="311541"/>
                  <a:pt x="220188" y="304732"/>
                  <a:pt x="228616" y="304732"/>
                </a:cubicBezTo>
                <a:cubicBezTo>
                  <a:pt x="237043" y="304732"/>
                  <a:pt x="243851" y="311541"/>
                  <a:pt x="243851" y="319969"/>
                </a:cubicBezTo>
                <a:lnTo>
                  <a:pt x="243851" y="411388"/>
                </a:lnTo>
                <a:cubicBezTo>
                  <a:pt x="243851" y="419816"/>
                  <a:pt x="250659" y="426625"/>
                  <a:pt x="259087" y="426625"/>
                </a:cubicBezTo>
                <a:lnTo>
                  <a:pt x="335264" y="426625"/>
                </a:lnTo>
                <a:lnTo>
                  <a:pt x="335264" y="137129"/>
                </a:lnTo>
                <a:cubicBezTo>
                  <a:pt x="335264" y="114417"/>
                  <a:pt x="351642" y="89610"/>
                  <a:pt x="372496" y="80659"/>
                </a:cubicBezTo>
                <a:lnTo>
                  <a:pt x="489571" y="30473"/>
                </a:lnTo>
                <a:lnTo>
                  <a:pt x="259087" y="30473"/>
                </a:lnTo>
                <a:cubicBezTo>
                  <a:pt x="250659" y="30473"/>
                  <a:pt x="243851" y="37282"/>
                  <a:pt x="243851" y="45710"/>
                </a:cubicBezTo>
                <a:lnTo>
                  <a:pt x="243851" y="137129"/>
                </a:lnTo>
                <a:cubicBezTo>
                  <a:pt x="243851" y="145557"/>
                  <a:pt x="237043" y="152366"/>
                  <a:pt x="228616" y="152366"/>
                </a:cubicBezTo>
                <a:cubicBezTo>
                  <a:pt x="220188" y="152366"/>
                  <a:pt x="213380" y="145557"/>
                  <a:pt x="213380" y="137129"/>
                </a:cubicBezTo>
                <a:lnTo>
                  <a:pt x="213380" y="45710"/>
                </a:lnTo>
                <a:cubicBezTo>
                  <a:pt x="213380" y="20522"/>
                  <a:pt x="233900" y="0"/>
                  <a:pt x="2590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76747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146">
            <a:extLst>
              <a:ext uri="{FF2B5EF4-FFF2-40B4-BE49-F238E27FC236}">
                <a16:creationId xmlns:a16="http://schemas.microsoft.com/office/drawing/2014/main" id="{87AC4F3C-7BEB-40E9-AADA-A11FEC064977}"/>
              </a:ext>
            </a:extLst>
          </p:cNvPr>
          <p:cNvSpPr/>
          <p:nvPr/>
        </p:nvSpPr>
        <p:spPr>
          <a:xfrm>
            <a:off x="121590" y="5417271"/>
            <a:ext cx="8795559" cy="1083260"/>
          </a:xfrm>
          <a:prstGeom prst="rect">
            <a:avLst/>
          </a:prstGeom>
          <a:solidFill>
            <a:schemeClr val="accent4">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nvPr>
        </p:nvSpPr>
        <p:spPr>
          <a:xfrm>
            <a:off x="232438" y="51908"/>
            <a:ext cx="8112026" cy="548640"/>
          </a:xfrm>
        </p:spPr>
        <p:txBody>
          <a:bodyPr>
            <a:normAutofit/>
          </a:bodyPr>
          <a:lstStyle/>
          <a:p>
            <a:r>
              <a:rPr lang="en-US" altLang="zh-CN" dirty="0"/>
              <a:t>2</a:t>
            </a:r>
            <a:r>
              <a:rPr lang="zh-CN" altLang="en-US" dirty="0"/>
              <a:t>、专家知识规则化描述研究</a:t>
            </a:r>
          </a:p>
        </p:txBody>
      </p:sp>
      <p:sp>
        <p:nvSpPr>
          <p:cNvPr id="20" name="TextBox 13">
            <a:extLst>
              <a:ext uri="{FF2B5EF4-FFF2-40B4-BE49-F238E27FC236}">
                <a16:creationId xmlns:a16="http://schemas.microsoft.com/office/drawing/2014/main" id="{5BCC699D-E4E8-4E67-9BCB-90F701501BA3}"/>
              </a:ext>
            </a:extLst>
          </p:cNvPr>
          <p:cNvSpPr txBox="1"/>
          <p:nvPr/>
        </p:nvSpPr>
        <p:spPr>
          <a:xfrm>
            <a:off x="290875" y="707502"/>
            <a:ext cx="250688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知识规则化方法选用</a:t>
            </a:r>
          </a:p>
        </p:txBody>
      </p:sp>
      <p:grpSp>
        <p:nvGrpSpPr>
          <p:cNvPr id="4" name="组合 3">
            <a:extLst>
              <a:ext uri="{FF2B5EF4-FFF2-40B4-BE49-F238E27FC236}">
                <a16:creationId xmlns:a16="http://schemas.microsoft.com/office/drawing/2014/main" id="{968B18E7-CD0B-4C95-8C4C-231147DBCF8C}"/>
              </a:ext>
            </a:extLst>
          </p:cNvPr>
          <p:cNvGrpSpPr/>
          <p:nvPr/>
        </p:nvGrpSpPr>
        <p:grpSpPr>
          <a:xfrm>
            <a:off x="3936536" y="5523751"/>
            <a:ext cx="1390048" cy="979017"/>
            <a:chOff x="7784861" y="4542289"/>
            <a:chExt cx="1390048" cy="979017"/>
          </a:xfrm>
        </p:grpSpPr>
        <p:sp>
          <p:nvSpPr>
            <p:cNvPr id="5" name="文本框 4">
              <a:extLst>
                <a:ext uri="{FF2B5EF4-FFF2-40B4-BE49-F238E27FC236}">
                  <a16:creationId xmlns:a16="http://schemas.microsoft.com/office/drawing/2014/main" id="{29932EAF-8E52-4886-B01D-7362F34D2612}"/>
                </a:ext>
              </a:extLst>
            </p:cNvPr>
            <p:cNvSpPr txBox="1"/>
            <p:nvPr/>
          </p:nvSpPr>
          <p:spPr>
            <a:xfrm>
              <a:off x="7784861" y="5151974"/>
              <a:ext cx="1390048" cy="369332"/>
            </a:xfrm>
            <a:prstGeom prst="rect">
              <a:avLst/>
            </a:prstGeom>
            <a:noFill/>
            <a:ln w="12700">
              <a:noFill/>
            </a:ln>
          </p:spPr>
          <p:txBody>
            <a:bodyPr wrap="square" rtlCol="0">
              <a:spAutoFit/>
            </a:bodyPr>
            <a:lstStyle/>
            <a:p>
              <a:pPr algn="ctr"/>
              <a:r>
                <a:rPr lang="zh-CN" altLang="en-US" b="1">
                  <a:solidFill>
                    <a:srgbClr val="FF0000"/>
                  </a:solidFill>
                  <a:latin typeface="+mj-ea"/>
                  <a:ea typeface="+mj-ea"/>
                </a:rPr>
                <a:t>规则化录入</a:t>
              </a:r>
              <a:endParaRPr lang="zh-CN" altLang="en-US" b="1" dirty="0">
                <a:solidFill>
                  <a:srgbClr val="FF0000"/>
                </a:solidFill>
                <a:latin typeface="+mj-ea"/>
                <a:ea typeface="+mj-ea"/>
              </a:endParaRPr>
            </a:p>
          </p:txBody>
        </p:sp>
        <p:sp>
          <p:nvSpPr>
            <p:cNvPr id="7" name="screen-of-a-monitor-in-perspective_36208">
              <a:extLst>
                <a:ext uri="{FF2B5EF4-FFF2-40B4-BE49-F238E27FC236}">
                  <a16:creationId xmlns:a16="http://schemas.microsoft.com/office/drawing/2014/main" id="{015DCA53-9816-4C6E-806E-22D35F9FB6B6}"/>
                </a:ext>
              </a:extLst>
            </p:cNvPr>
            <p:cNvSpPr/>
            <p:nvPr/>
          </p:nvSpPr>
          <p:spPr>
            <a:xfrm>
              <a:off x="8198888" y="4542289"/>
              <a:ext cx="553092" cy="609685"/>
            </a:xfrm>
            <a:custGeom>
              <a:avLst/>
              <a:gdLst>
                <a:gd name="connsiteX0" fmla="*/ 173797 w 535465"/>
                <a:gd name="connsiteY0" fmla="*/ 440381 h 590254"/>
                <a:gd name="connsiteX1" fmla="*/ 173797 w 535465"/>
                <a:gd name="connsiteY1" fmla="*/ 520777 h 590254"/>
                <a:gd name="connsiteX2" fmla="*/ 281079 w 535465"/>
                <a:gd name="connsiteY2" fmla="*/ 567426 h 590254"/>
                <a:gd name="connsiteX3" fmla="*/ 437036 w 535465"/>
                <a:gd name="connsiteY3" fmla="*/ 525739 h 590254"/>
                <a:gd name="connsiteX4" fmla="*/ 437036 w 535465"/>
                <a:gd name="connsiteY4" fmla="*/ 544598 h 590254"/>
                <a:gd name="connsiteX5" fmla="*/ 280086 w 535465"/>
                <a:gd name="connsiteY5" fmla="*/ 590254 h 590254"/>
                <a:gd name="connsiteX6" fmla="*/ 151943 w 535465"/>
                <a:gd name="connsiteY6" fmla="*/ 533680 h 590254"/>
                <a:gd name="connsiteX7" fmla="*/ 151943 w 535465"/>
                <a:gd name="connsiteY7" fmla="*/ 445344 h 590254"/>
                <a:gd name="connsiteX8" fmla="*/ 312844 w 535465"/>
                <a:gd name="connsiteY8" fmla="*/ 421587 h 590254"/>
                <a:gd name="connsiteX9" fmla="*/ 311851 w 535465"/>
                <a:gd name="connsiteY9" fmla="*/ 466219 h 590254"/>
                <a:gd name="connsiteX10" fmla="*/ 432099 w 535465"/>
                <a:gd name="connsiteY10" fmla="*/ 512835 h 590254"/>
                <a:gd name="connsiteX11" fmla="*/ 288000 w 535465"/>
                <a:gd name="connsiteY11" fmla="*/ 552507 h 590254"/>
                <a:gd name="connsiteX12" fmla="*/ 191602 w 535465"/>
                <a:gd name="connsiteY12" fmla="*/ 510851 h 590254"/>
                <a:gd name="connsiteX13" fmla="*/ 191602 w 535465"/>
                <a:gd name="connsiteY13" fmla="*/ 438448 h 590254"/>
                <a:gd name="connsiteX14" fmla="*/ 106187 w 535465"/>
                <a:gd name="connsiteY14" fmla="*/ 43642 h 590254"/>
                <a:gd name="connsiteX15" fmla="*/ 132023 w 535465"/>
                <a:gd name="connsiteY15" fmla="*/ 386828 h 590254"/>
                <a:gd name="connsiteX16" fmla="*/ 486774 w 535465"/>
                <a:gd name="connsiteY16" fmla="*/ 338227 h 590254"/>
                <a:gd name="connsiteX17" fmla="*/ 474849 w 535465"/>
                <a:gd name="connsiteY17" fmla="*/ 81333 h 590254"/>
                <a:gd name="connsiteX18" fmla="*/ 38689 w 535465"/>
                <a:gd name="connsiteY18" fmla="*/ 3982 h 590254"/>
                <a:gd name="connsiteX19" fmla="*/ 69442 w 535465"/>
                <a:gd name="connsiteY19" fmla="*/ 430507 h 590254"/>
                <a:gd name="connsiteX20" fmla="*/ 28769 w 535465"/>
                <a:gd name="connsiteY20" fmla="*/ 423564 h 590254"/>
                <a:gd name="connsiteX21" fmla="*/ 0 w 535465"/>
                <a:gd name="connsiteY21" fmla="*/ 22829 h 590254"/>
                <a:gd name="connsiteX22" fmla="*/ 57496 w 535465"/>
                <a:gd name="connsiteY22" fmla="*/ 0 h 590254"/>
                <a:gd name="connsiteX23" fmla="*/ 519566 w 535465"/>
                <a:gd name="connsiteY23" fmla="*/ 47610 h 590254"/>
                <a:gd name="connsiteX24" fmla="*/ 535465 w 535465"/>
                <a:gd name="connsiteY24" fmla="*/ 369967 h 590254"/>
                <a:gd name="connsiteX25" fmla="*/ 89294 w 535465"/>
                <a:gd name="connsiteY25" fmla="*/ 431462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5465" h="590254">
                  <a:moveTo>
                    <a:pt x="173797" y="440381"/>
                  </a:moveTo>
                  <a:lnTo>
                    <a:pt x="173797" y="520777"/>
                  </a:lnTo>
                  <a:lnTo>
                    <a:pt x="281079" y="567426"/>
                  </a:lnTo>
                  <a:lnTo>
                    <a:pt x="437036" y="525739"/>
                  </a:lnTo>
                  <a:lnTo>
                    <a:pt x="437036" y="544598"/>
                  </a:lnTo>
                  <a:lnTo>
                    <a:pt x="280086" y="590254"/>
                  </a:lnTo>
                  <a:lnTo>
                    <a:pt x="151943" y="533680"/>
                  </a:lnTo>
                  <a:lnTo>
                    <a:pt x="151943" y="445344"/>
                  </a:lnTo>
                  <a:close/>
                  <a:moveTo>
                    <a:pt x="312844" y="421587"/>
                  </a:moveTo>
                  <a:lnTo>
                    <a:pt x="311851" y="466219"/>
                  </a:lnTo>
                  <a:lnTo>
                    <a:pt x="432099" y="512835"/>
                  </a:lnTo>
                  <a:lnTo>
                    <a:pt x="288000" y="552507"/>
                  </a:lnTo>
                  <a:lnTo>
                    <a:pt x="191602" y="510851"/>
                  </a:lnTo>
                  <a:lnTo>
                    <a:pt x="191602" y="438448"/>
                  </a:lnTo>
                  <a:close/>
                  <a:moveTo>
                    <a:pt x="106187" y="43642"/>
                  </a:moveTo>
                  <a:lnTo>
                    <a:pt x="132023" y="386828"/>
                  </a:lnTo>
                  <a:lnTo>
                    <a:pt x="486774" y="338227"/>
                  </a:lnTo>
                  <a:lnTo>
                    <a:pt x="474849" y="81333"/>
                  </a:lnTo>
                  <a:close/>
                  <a:moveTo>
                    <a:pt x="38689" y="3982"/>
                  </a:moveTo>
                  <a:lnTo>
                    <a:pt x="69442" y="430507"/>
                  </a:lnTo>
                  <a:lnTo>
                    <a:pt x="28769" y="423564"/>
                  </a:lnTo>
                  <a:lnTo>
                    <a:pt x="0" y="22829"/>
                  </a:lnTo>
                  <a:close/>
                  <a:moveTo>
                    <a:pt x="57496" y="0"/>
                  </a:moveTo>
                  <a:lnTo>
                    <a:pt x="519566" y="47610"/>
                  </a:lnTo>
                  <a:lnTo>
                    <a:pt x="535465" y="369967"/>
                  </a:lnTo>
                  <a:lnTo>
                    <a:pt x="89294" y="431462"/>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组合 137">
            <a:extLst>
              <a:ext uri="{FF2B5EF4-FFF2-40B4-BE49-F238E27FC236}">
                <a16:creationId xmlns:a16="http://schemas.microsoft.com/office/drawing/2014/main" id="{2C636311-F11C-4995-B110-42A49DE4CB4B}"/>
              </a:ext>
            </a:extLst>
          </p:cNvPr>
          <p:cNvGrpSpPr/>
          <p:nvPr/>
        </p:nvGrpSpPr>
        <p:grpSpPr>
          <a:xfrm>
            <a:off x="7454339" y="5492147"/>
            <a:ext cx="1331808" cy="1088305"/>
            <a:chOff x="7620930" y="2309138"/>
            <a:chExt cx="1331808" cy="1088305"/>
          </a:xfrm>
        </p:grpSpPr>
        <p:sp>
          <p:nvSpPr>
            <p:cNvPr id="10" name="Rectangle 4">
              <a:extLst>
                <a:ext uri="{FF2B5EF4-FFF2-40B4-BE49-F238E27FC236}">
                  <a16:creationId xmlns:a16="http://schemas.microsoft.com/office/drawing/2014/main" id="{A9D3F065-BAAF-4221-945B-2C3D621A24AF}"/>
                </a:ext>
              </a:extLst>
            </p:cNvPr>
            <p:cNvSpPr>
              <a:spLocks noChangeArrowheads="1"/>
            </p:cNvSpPr>
            <p:nvPr/>
          </p:nvSpPr>
          <p:spPr bwMode="auto">
            <a:xfrm>
              <a:off x="7620930" y="2867459"/>
              <a:ext cx="1331808" cy="52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spcBef>
                  <a:spcPct val="20000"/>
                </a:spcBef>
              </a:pPr>
              <a:r>
                <a:rPr lang="zh-CN" altLang="en-US" b="1" dirty="0">
                  <a:solidFill>
                    <a:srgbClr val="FF0000"/>
                  </a:solidFill>
                  <a:latin typeface="+mj-ea"/>
                  <a:ea typeface="+mj-ea"/>
                </a:rPr>
                <a:t>存储与应用</a:t>
              </a:r>
              <a:endParaRPr lang="zh-CN" altLang="en-US" sz="2000" b="1" dirty="0">
                <a:solidFill>
                  <a:srgbClr val="FF0000"/>
                </a:solidFill>
                <a:latin typeface="+mj-ea"/>
                <a:ea typeface="+mj-ea"/>
              </a:endParaRPr>
            </a:p>
            <a:p>
              <a:pPr marL="0" indent="0">
                <a:spcBef>
                  <a:spcPct val="50000"/>
                </a:spcBef>
                <a:buFontTx/>
                <a:buChar char="•"/>
              </a:pPr>
              <a:endParaRPr lang="en-US" altLang="zh-CN" sz="2000" b="1" dirty="0">
                <a:latin typeface="+mj-ea"/>
                <a:ea typeface="+mj-ea"/>
              </a:endParaRPr>
            </a:p>
          </p:txBody>
        </p:sp>
        <p:sp>
          <p:nvSpPr>
            <p:cNvPr id="12" name="iconfont-11672-5428360">
              <a:extLst>
                <a:ext uri="{FF2B5EF4-FFF2-40B4-BE49-F238E27FC236}">
                  <a16:creationId xmlns:a16="http://schemas.microsoft.com/office/drawing/2014/main" id="{98968026-F730-4649-A612-476907C918A4}"/>
                </a:ext>
              </a:extLst>
            </p:cNvPr>
            <p:cNvSpPr/>
            <p:nvPr/>
          </p:nvSpPr>
          <p:spPr>
            <a:xfrm>
              <a:off x="8034537" y="2309138"/>
              <a:ext cx="533487" cy="609685"/>
            </a:xfrm>
            <a:custGeom>
              <a:avLst/>
              <a:gdLst>
                <a:gd name="T0" fmla="*/ 7600 w 11200"/>
                <a:gd name="T1" fmla="*/ 12800 h 12800"/>
                <a:gd name="T2" fmla="*/ 4000 w 11200"/>
                <a:gd name="T3" fmla="*/ 9200 h 12800"/>
                <a:gd name="T4" fmla="*/ 7600 w 11200"/>
                <a:gd name="T5" fmla="*/ 5600 h 12800"/>
                <a:gd name="T6" fmla="*/ 11200 w 11200"/>
                <a:gd name="T7" fmla="*/ 9200 h 12800"/>
                <a:gd name="T8" fmla="*/ 7600 w 11200"/>
                <a:gd name="T9" fmla="*/ 12800 h 12800"/>
                <a:gd name="T10" fmla="*/ 7600 w 11200"/>
                <a:gd name="T11" fmla="*/ 7200 h 12800"/>
                <a:gd name="T12" fmla="*/ 5600 w 11200"/>
                <a:gd name="T13" fmla="*/ 9200 h 12800"/>
                <a:gd name="T14" fmla="*/ 7600 w 11200"/>
                <a:gd name="T15" fmla="*/ 11200 h 12800"/>
                <a:gd name="T16" fmla="*/ 9600 w 11200"/>
                <a:gd name="T17" fmla="*/ 9200 h 12800"/>
                <a:gd name="T18" fmla="*/ 7600 w 11200"/>
                <a:gd name="T19" fmla="*/ 7200 h 12800"/>
                <a:gd name="T20" fmla="*/ 8000 w 11200"/>
                <a:gd name="T21" fmla="*/ 10400 h 12800"/>
                <a:gd name="T22" fmla="*/ 7200 w 11200"/>
                <a:gd name="T23" fmla="*/ 10400 h 12800"/>
                <a:gd name="T24" fmla="*/ 7200 w 11200"/>
                <a:gd name="T25" fmla="*/ 9600 h 12800"/>
                <a:gd name="T26" fmla="*/ 6400 w 11200"/>
                <a:gd name="T27" fmla="*/ 9600 h 12800"/>
                <a:gd name="T28" fmla="*/ 6400 w 11200"/>
                <a:gd name="T29" fmla="*/ 8800 h 12800"/>
                <a:gd name="T30" fmla="*/ 7200 w 11200"/>
                <a:gd name="T31" fmla="*/ 8800 h 12800"/>
                <a:gd name="T32" fmla="*/ 7200 w 11200"/>
                <a:gd name="T33" fmla="*/ 8000 h 12800"/>
                <a:gd name="T34" fmla="*/ 8000 w 11200"/>
                <a:gd name="T35" fmla="*/ 8000 h 12800"/>
                <a:gd name="T36" fmla="*/ 8000 w 11200"/>
                <a:gd name="T37" fmla="*/ 8800 h 12800"/>
                <a:gd name="T38" fmla="*/ 8800 w 11200"/>
                <a:gd name="T39" fmla="*/ 8800 h 12800"/>
                <a:gd name="T40" fmla="*/ 8800 w 11200"/>
                <a:gd name="T41" fmla="*/ 9600 h 12800"/>
                <a:gd name="T42" fmla="*/ 8000 w 11200"/>
                <a:gd name="T43" fmla="*/ 9600 h 12800"/>
                <a:gd name="T44" fmla="*/ 8000 w 11200"/>
                <a:gd name="T45" fmla="*/ 10400 h 12800"/>
                <a:gd name="T46" fmla="*/ 9600 w 11200"/>
                <a:gd name="T47" fmla="*/ 4250 h 12800"/>
                <a:gd name="T48" fmla="*/ 9600 w 11200"/>
                <a:gd name="T49" fmla="*/ 5301 h 12800"/>
                <a:gd name="T50" fmla="*/ 9238 w 11200"/>
                <a:gd name="T51" fmla="*/ 5122 h 12800"/>
                <a:gd name="T52" fmla="*/ 9600 w 11200"/>
                <a:gd name="T53" fmla="*/ 4250 h 12800"/>
                <a:gd name="T54" fmla="*/ 8247 w 11200"/>
                <a:gd name="T55" fmla="*/ 4865 h 12800"/>
                <a:gd name="T56" fmla="*/ 7600 w 11200"/>
                <a:gd name="T57" fmla="*/ 4800 h 12800"/>
                <a:gd name="T58" fmla="*/ 5099 w 11200"/>
                <a:gd name="T59" fmla="*/ 5585 h 12800"/>
                <a:gd name="T60" fmla="*/ 4800 w 11200"/>
                <a:gd name="T61" fmla="*/ 5600 h 12800"/>
                <a:gd name="T62" fmla="*/ 0 w 11200"/>
                <a:gd name="T63" fmla="*/ 3200 h 12800"/>
                <a:gd name="T64" fmla="*/ 0 w 11200"/>
                <a:gd name="T65" fmla="*/ 2400 h 12800"/>
                <a:gd name="T66" fmla="*/ 4800 w 11200"/>
                <a:gd name="T67" fmla="*/ 0 h 12800"/>
                <a:gd name="T68" fmla="*/ 9600 w 11200"/>
                <a:gd name="T69" fmla="*/ 2400 h 12800"/>
                <a:gd name="T70" fmla="*/ 9600 w 11200"/>
                <a:gd name="T71" fmla="*/ 3200 h 12800"/>
                <a:gd name="T72" fmla="*/ 8247 w 11200"/>
                <a:gd name="T73" fmla="*/ 4865 h 12800"/>
                <a:gd name="T74" fmla="*/ 4250 w 11200"/>
                <a:gd name="T75" fmla="*/ 6378 h 12800"/>
                <a:gd name="T76" fmla="*/ 3422 w 11200"/>
                <a:gd name="T77" fmla="*/ 7887 h 12800"/>
                <a:gd name="T78" fmla="*/ 0 w 11200"/>
                <a:gd name="T79" fmla="*/ 5600 h 12800"/>
                <a:gd name="T80" fmla="*/ 0 w 11200"/>
                <a:gd name="T81" fmla="*/ 4250 h 12800"/>
                <a:gd name="T82" fmla="*/ 4250 w 11200"/>
                <a:gd name="T83" fmla="*/ 6378 h 12800"/>
                <a:gd name="T84" fmla="*/ 3251 w 11200"/>
                <a:gd name="T85" fmla="*/ 8690 h 12800"/>
                <a:gd name="T86" fmla="*/ 3200 w 11200"/>
                <a:gd name="T87" fmla="*/ 9200 h 12800"/>
                <a:gd name="T88" fmla="*/ 3349 w 11200"/>
                <a:gd name="T89" fmla="*/ 10276 h 12800"/>
                <a:gd name="T90" fmla="*/ 0 w 11200"/>
                <a:gd name="T91" fmla="*/ 8000 h 12800"/>
                <a:gd name="T92" fmla="*/ 0 w 11200"/>
                <a:gd name="T93" fmla="*/ 6650 h 12800"/>
                <a:gd name="T94" fmla="*/ 3251 w 11200"/>
                <a:gd name="T95" fmla="*/ 8690 h 12800"/>
                <a:gd name="T96" fmla="*/ 3670 w 11200"/>
                <a:gd name="T97" fmla="*/ 11142 h 12800"/>
                <a:gd name="T98" fmla="*/ 5065 w 11200"/>
                <a:gd name="T99" fmla="*/ 12787 h 12800"/>
                <a:gd name="T100" fmla="*/ 4800 w 11200"/>
                <a:gd name="T101" fmla="*/ 12800 h 12800"/>
                <a:gd name="T102" fmla="*/ 0 w 11200"/>
                <a:gd name="T103" fmla="*/ 10400 h 12800"/>
                <a:gd name="T104" fmla="*/ 0 w 11200"/>
                <a:gd name="T105" fmla="*/ 9050 h 12800"/>
                <a:gd name="T106" fmla="*/ 3670 w 11200"/>
                <a:gd name="T107" fmla="*/ 1114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00" h="12800">
                  <a:moveTo>
                    <a:pt x="7600" y="12800"/>
                  </a:moveTo>
                  <a:cubicBezTo>
                    <a:pt x="5612" y="12800"/>
                    <a:pt x="4000" y="11188"/>
                    <a:pt x="4000" y="9200"/>
                  </a:cubicBezTo>
                  <a:cubicBezTo>
                    <a:pt x="4000" y="7212"/>
                    <a:pt x="5612" y="5600"/>
                    <a:pt x="7600" y="5600"/>
                  </a:cubicBezTo>
                  <a:cubicBezTo>
                    <a:pt x="9588" y="5600"/>
                    <a:pt x="11200" y="7212"/>
                    <a:pt x="11200" y="9200"/>
                  </a:cubicBezTo>
                  <a:cubicBezTo>
                    <a:pt x="11200" y="11188"/>
                    <a:pt x="9588" y="12800"/>
                    <a:pt x="7600" y="12800"/>
                  </a:cubicBezTo>
                  <a:close/>
                  <a:moveTo>
                    <a:pt x="7600" y="7200"/>
                  </a:moveTo>
                  <a:cubicBezTo>
                    <a:pt x="6495" y="7200"/>
                    <a:pt x="5600" y="8095"/>
                    <a:pt x="5600" y="9200"/>
                  </a:cubicBezTo>
                  <a:cubicBezTo>
                    <a:pt x="5600" y="10305"/>
                    <a:pt x="6495" y="11200"/>
                    <a:pt x="7600" y="11200"/>
                  </a:cubicBezTo>
                  <a:cubicBezTo>
                    <a:pt x="8705" y="11200"/>
                    <a:pt x="9600" y="10305"/>
                    <a:pt x="9600" y="9200"/>
                  </a:cubicBezTo>
                  <a:cubicBezTo>
                    <a:pt x="9600" y="8095"/>
                    <a:pt x="8705" y="7200"/>
                    <a:pt x="7600" y="7200"/>
                  </a:cubicBezTo>
                  <a:close/>
                  <a:moveTo>
                    <a:pt x="8000" y="10400"/>
                  </a:moveTo>
                  <a:lnTo>
                    <a:pt x="7200" y="10400"/>
                  </a:lnTo>
                  <a:lnTo>
                    <a:pt x="7200" y="9600"/>
                  </a:lnTo>
                  <a:lnTo>
                    <a:pt x="6400" y="9600"/>
                  </a:lnTo>
                  <a:lnTo>
                    <a:pt x="6400" y="8800"/>
                  </a:lnTo>
                  <a:lnTo>
                    <a:pt x="7200" y="8800"/>
                  </a:lnTo>
                  <a:lnTo>
                    <a:pt x="7200" y="8000"/>
                  </a:lnTo>
                  <a:lnTo>
                    <a:pt x="8000" y="8000"/>
                  </a:lnTo>
                  <a:lnTo>
                    <a:pt x="8000" y="8800"/>
                  </a:lnTo>
                  <a:lnTo>
                    <a:pt x="8800" y="8800"/>
                  </a:lnTo>
                  <a:lnTo>
                    <a:pt x="8800" y="9600"/>
                  </a:lnTo>
                  <a:lnTo>
                    <a:pt x="8000" y="9600"/>
                  </a:lnTo>
                  <a:lnTo>
                    <a:pt x="8000" y="10400"/>
                  </a:lnTo>
                  <a:close/>
                  <a:moveTo>
                    <a:pt x="9600" y="4250"/>
                  </a:moveTo>
                  <a:lnTo>
                    <a:pt x="9600" y="5301"/>
                  </a:lnTo>
                  <a:cubicBezTo>
                    <a:pt x="9480" y="5239"/>
                    <a:pt x="9364" y="5173"/>
                    <a:pt x="9238" y="5122"/>
                  </a:cubicBezTo>
                  <a:cubicBezTo>
                    <a:pt x="9469" y="4864"/>
                    <a:pt x="9600" y="4573"/>
                    <a:pt x="9600" y="4250"/>
                  </a:cubicBezTo>
                  <a:close/>
                  <a:moveTo>
                    <a:pt x="8247" y="4865"/>
                  </a:moveTo>
                  <a:cubicBezTo>
                    <a:pt x="8034" y="4834"/>
                    <a:pt x="7822" y="4800"/>
                    <a:pt x="7600" y="4800"/>
                  </a:cubicBezTo>
                  <a:cubicBezTo>
                    <a:pt x="6706" y="4800"/>
                    <a:pt x="5833" y="5074"/>
                    <a:pt x="5099" y="5585"/>
                  </a:cubicBezTo>
                  <a:cubicBezTo>
                    <a:pt x="4998" y="5588"/>
                    <a:pt x="4902" y="5600"/>
                    <a:pt x="4800" y="5600"/>
                  </a:cubicBezTo>
                  <a:cubicBezTo>
                    <a:pt x="2150" y="5600"/>
                    <a:pt x="0" y="4526"/>
                    <a:pt x="0" y="3200"/>
                  </a:cubicBezTo>
                  <a:lnTo>
                    <a:pt x="0" y="2400"/>
                  </a:lnTo>
                  <a:cubicBezTo>
                    <a:pt x="0" y="1074"/>
                    <a:pt x="2150" y="0"/>
                    <a:pt x="4800" y="0"/>
                  </a:cubicBezTo>
                  <a:cubicBezTo>
                    <a:pt x="7450" y="0"/>
                    <a:pt x="9600" y="1074"/>
                    <a:pt x="9600" y="2400"/>
                  </a:cubicBezTo>
                  <a:lnTo>
                    <a:pt x="9600" y="3200"/>
                  </a:lnTo>
                  <a:cubicBezTo>
                    <a:pt x="9600" y="3848"/>
                    <a:pt x="9082" y="4434"/>
                    <a:pt x="8247" y="4865"/>
                  </a:cubicBezTo>
                  <a:close/>
                  <a:moveTo>
                    <a:pt x="4250" y="6378"/>
                  </a:moveTo>
                  <a:cubicBezTo>
                    <a:pt x="3876" y="6822"/>
                    <a:pt x="3595" y="7334"/>
                    <a:pt x="3422" y="7887"/>
                  </a:cubicBezTo>
                  <a:cubicBezTo>
                    <a:pt x="1448" y="7590"/>
                    <a:pt x="0" y="6684"/>
                    <a:pt x="0" y="5600"/>
                  </a:cubicBezTo>
                  <a:lnTo>
                    <a:pt x="0" y="4250"/>
                  </a:lnTo>
                  <a:cubicBezTo>
                    <a:pt x="0" y="5482"/>
                    <a:pt x="1861" y="6271"/>
                    <a:pt x="4250" y="6378"/>
                  </a:cubicBezTo>
                  <a:close/>
                  <a:moveTo>
                    <a:pt x="3251" y="8690"/>
                  </a:moveTo>
                  <a:cubicBezTo>
                    <a:pt x="3231" y="8859"/>
                    <a:pt x="3200" y="9025"/>
                    <a:pt x="3200" y="9200"/>
                  </a:cubicBezTo>
                  <a:cubicBezTo>
                    <a:pt x="3200" y="9574"/>
                    <a:pt x="3261" y="9930"/>
                    <a:pt x="3349" y="10276"/>
                  </a:cubicBezTo>
                  <a:cubicBezTo>
                    <a:pt x="1412" y="9967"/>
                    <a:pt x="0" y="9071"/>
                    <a:pt x="0" y="8000"/>
                  </a:cubicBezTo>
                  <a:lnTo>
                    <a:pt x="0" y="6650"/>
                  </a:lnTo>
                  <a:cubicBezTo>
                    <a:pt x="0" y="7703"/>
                    <a:pt x="1365" y="8431"/>
                    <a:pt x="3251" y="8690"/>
                  </a:cubicBezTo>
                  <a:close/>
                  <a:moveTo>
                    <a:pt x="3670" y="11142"/>
                  </a:moveTo>
                  <a:cubicBezTo>
                    <a:pt x="3996" y="11799"/>
                    <a:pt x="4471" y="12366"/>
                    <a:pt x="5065" y="12787"/>
                  </a:cubicBezTo>
                  <a:cubicBezTo>
                    <a:pt x="4976" y="12789"/>
                    <a:pt x="4890" y="12800"/>
                    <a:pt x="4800" y="12800"/>
                  </a:cubicBezTo>
                  <a:cubicBezTo>
                    <a:pt x="2150" y="12800"/>
                    <a:pt x="0" y="11726"/>
                    <a:pt x="0" y="10400"/>
                  </a:cubicBezTo>
                  <a:lnTo>
                    <a:pt x="0" y="9050"/>
                  </a:lnTo>
                  <a:cubicBezTo>
                    <a:pt x="0" y="10180"/>
                    <a:pt x="1567" y="10941"/>
                    <a:pt x="3670" y="11142"/>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组合 147">
            <a:extLst>
              <a:ext uri="{FF2B5EF4-FFF2-40B4-BE49-F238E27FC236}">
                <a16:creationId xmlns:a16="http://schemas.microsoft.com/office/drawing/2014/main" id="{1793508A-1F23-48B5-A6FA-1A71E3E37B09}"/>
              </a:ext>
            </a:extLst>
          </p:cNvPr>
          <p:cNvGrpSpPr/>
          <p:nvPr/>
        </p:nvGrpSpPr>
        <p:grpSpPr>
          <a:xfrm>
            <a:off x="121590" y="1260319"/>
            <a:ext cx="4593664" cy="3798869"/>
            <a:chOff x="2352740" y="1288697"/>
            <a:chExt cx="4593664" cy="3798869"/>
          </a:xfrm>
        </p:grpSpPr>
        <p:sp>
          <p:nvSpPr>
            <p:cNvPr id="9" name="矩形 28">
              <a:extLst>
                <a:ext uri="{FF2B5EF4-FFF2-40B4-BE49-F238E27FC236}">
                  <a16:creationId xmlns:a16="http://schemas.microsoft.com/office/drawing/2014/main" id="{C816FB71-07BB-45A5-BD4A-736166934614}"/>
                </a:ext>
              </a:extLst>
            </p:cNvPr>
            <p:cNvSpPr/>
            <p:nvPr/>
          </p:nvSpPr>
          <p:spPr>
            <a:xfrm>
              <a:off x="2352740" y="1288697"/>
              <a:ext cx="4593664" cy="3798869"/>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solidFill>
                <a:effectLst/>
                <a:uLnTx/>
                <a:uFillTx/>
                <a:latin typeface="Palatino Linotype" panose="02040502050505030304" pitchFamily="18"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7DD73587-2F63-45E5-8BA6-0D0A445ACBC8}"/>
                </a:ext>
              </a:extLst>
            </p:cNvPr>
            <p:cNvSpPr txBox="1"/>
            <p:nvPr/>
          </p:nvSpPr>
          <p:spPr>
            <a:xfrm>
              <a:off x="3542923" y="1308302"/>
              <a:ext cx="2260262" cy="36933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主流规则化描述方法</a:t>
              </a:r>
              <a:endParaRPr lang="en-US" altLang="zh-CN"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B9BA77B7-73DF-41C1-809F-90A30EBEB5AC}"/>
                </a:ext>
              </a:extLst>
            </p:cNvPr>
            <p:cNvSpPr/>
            <p:nvPr/>
          </p:nvSpPr>
          <p:spPr>
            <a:xfrm>
              <a:off x="4441340" y="1745265"/>
              <a:ext cx="902811" cy="307777"/>
            </a:xfrm>
            <a:prstGeom prst="rect">
              <a:avLst/>
            </a:prstGeom>
            <a:solidFill>
              <a:schemeClr val="accent4">
                <a:lumMod val="40000"/>
                <a:lumOff val="60000"/>
              </a:schemeClr>
            </a:solidFill>
            <a:ln w="12700">
              <a:solidFill>
                <a:schemeClr val="tx1"/>
              </a:solidFill>
            </a:ln>
          </p:spPr>
          <p:txBody>
            <a:bodyPr wrap="none">
              <a:spAutoFit/>
            </a:bodyPr>
            <a:lstStyle/>
            <a:p>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框架</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表示</a:t>
              </a:r>
              <a:endParaRPr lang="zh-CN" altLang="en-US" sz="14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627CE08-B9C2-4356-979C-FA945E5A0222}"/>
                </a:ext>
              </a:extLst>
            </p:cNvPr>
            <p:cNvSpPr/>
            <p:nvPr/>
          </p:nvSpPr>
          <p:spPr>
            <a:xfrm>
              <a:off x="2475571" y="1756345"/>
              <a:ext cx="1441420" cy="307777"/>
            </a:xfrm>
            <a:prstGeom prst="rect">
              <a:avLst/>
            </a:prstGeom>
            <a:solidFill>
              <a:schemeClr val="accent4">
                <a:lumMod val="40000"/>
                <a:lumOff val="60000"/>
              </a:schemeClr>
            </a:solidFill>
            <a:ln w="12700">
              <a:solidFill>
                <a:schemeClr val="tx1"/>
              </a:solidFill>
            </a:ln>
          </p:spPr>
          <p:txBody>
            <a:bodyPr wrap="none">
              <a:spAutoFit/>
            </a:bodyPr>
            <a:lstStyle/>
            <a:p>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产生式规则</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表示</a:t>
              </a:r>
              <a:endParaRPr lang="zh-CN" altLang="en-US" sz="14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B9597E8-E9E6-4B71-B03E-44D2623C98A4}"/>
                </a:ext>
              </a:extLst>
            </p:cNvPr>
            <p:cNvSpPr/>
            <p:nvPr/>
          </p:nvSpPr>
          <p:spPr>
            <a:xfrm>
              <a:off x="5868500" y="1756345"/>
              <a:ext cx="902811" cy="307777"/>
            </a:xfrm>
            <a:prstGeom prst="rect">
              <a:avLst/>
            </a:prstGeom>
            <a:solidFill>
              <a:schemeClr val="accent4">
                <a:lumMod val="40000"/>
                <a:lumOff val="60000"/>
              </a:schemeClr>
            </a:solidFill>
            <a:ln w="12700">
              <a:solidFill>
                <a:schemeClr val="tx1"/>
              </a:solidFill>
            </a:ln>
          </p:spPr>
          <p:txBody>
            <a:bodyPr wrap="none">
              <a:spAutoFit/>
            </a:bodyPr>
            <a:lstStyle/>
            <a:p>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知识图谱</a:t>
              </a:r>
              <a:endParaRPr lang="zh-CN" altLang="en-US" sz="1400"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1612DA80-7CF4-49BF-BF1B-A9811DE83B97}"/>
                </a:ext>
              </a:extLst>
            </p:cNvPr>
            <p:cNvGrpSpPr/>
            <p:nvPr/>
          </p:nvGrpSpPr>
          <p:grpSpPr>
            <a:xfrm>
              <a:off x="2946298" y="2210327"/>
              <a:ext cx="446471" cy="1119796"/>
              <a:chOff x="2914170" y="4927968"/>
              <a:chExt cx="446471" cy="1119796"/>
            </a:xfrm>
          </p:grpSpPr>
          <p:sp>
            <p:nvSpPr>
              <p:cNvPr id="60" name="矩形 59">
                <a:extLst>
                  <a:ext uri="{FF2B5EF4-FFF2-40B4-BE49-F238E27FC236}">
                    <a16:creationId xmlns:a16="http://schemas.microsoft.com/office/drawing/2014/main" id="{AF2FFCD6-A706-4424-A3AF-B387A08D0111}"/>
                  </a:ext>
                </a:extLst>
              </p:cNvPr>
              <p:cNvSpPr/>
              <p:nvPr/>
            </p:nvSpPr>
            <p:spPr>
              <a:xfrm>
                <a:off x="2914171" y="5926019"/>
                <a:ext cx="446469" cy="12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F30DEBFA-5742-4E23-913F-ED3CA68FD575}"/>
                  </a:ext>
                </a:extLst>
              </p:cNvPr>
              <p:cNvSpPr/>
              <p:nvPr/>
            </p:nvSpPr>
            <p:spPr>
              <a:xfrm>
                <a:off x="2914172" y="4927968"/>
                <a:ext cx="446469"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826CD231-3C66-4444-A1B1-AF702D2D0FF2}"/>
                  </a:ext>
                </a:extLst>
              </p:cNvPr>
              <p:cNvSpPr/>
              <p:nvPr/>
            </p:nvSpPr>
            <p:spPr>
              <a:xfrm>
                <a:off x="2914170" y="5625862"/>
                <a:ext cx="446469" cy="12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52B0DC4E-32AF-400A-A5B7-64CA4D723F7D}"/>
                  </a:ext>
                </a:extLst>
              </p:cNvPr>
              <p:cNvSpPr/>
              <p:nvPr/>
            </p:nvSpPr>
            <p:spPr>
              <a:xfrm>
                <a:off x="2914170" y="5278362"/>
                <a:ext cx="446469"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4" name="连接符: 肘形 63">
                <a:extLst>
                  <a:ext uri="{FF2B5EF4-FFF2-40B4-BE49-F238E27FC236}">
                    <a16:creationId xmlns:a16="http://schemas.microsoft.com/office/drawing/2014/main" id="{8D6FA247-AE5A-4EA4-9E58-8BE7F9383F36}"/>
                  </a:ext>
                </a:extLst>
              </p:cNvPr>
              <p:cNvCxnSpPr>
                <a:cxnSpLocks/>
                <a:stCxn id="60" idx="1"/>
                <a:endCxn id="63" idx="1"/>
              </p:cNvCxnSpPr>
              <p:nvPr/>
            </p:nvCxnSpPr>
            <p:spPr>
              <a:xfrm rot="10800000">
                <a:off x="2914171" y="5339236"/>
                <a:ext cx="1" cy="647657"/>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A5E2EF23-6A5F-490F-B12B-7AF0D94C9901}"/>
                  </a:ext>
                </a:extLst>
              </p:cNvPr>
              <p:cNvCxnSpPr>
                <a:cxnSpLocks/>
                <a:stCxn id="62" idx="3"/>
                <a:endCxn id="61" idx="3"/>
              </p:cNvCxnSpPr>
              <p:nvPr/>
            </p:nvCxnSpPr>
            <p:spPr>
              <a:xfrm flipV="1">
                <a:off x="3360639" y="4988841"/>
                <a:ext cx="2" cy="697894"/>
              </a:xfrm>
              <a:prstGeom prst="bentConnector3">
                <a:avLst>
                  <a:gd name="adj1" fmla="val 1143010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4DC1679F-1B75-4B3B-BED0-C6DF8D73F0AF}"/>
                </a:ext>
              </a:extLst>
            </p:cNvPr>
            <p:cNvGrpSpPr>
              <a:grpSpLocks noChangeAspect="1"/>
            </p:cNvGrpSpPr>
            <p:nvPr/>
          </p:nvGrpSpPr>
          <p:grpSpPr>
            <a:xfrm>
              <a:off x="4529054" y="2237789"/>
              <a:ext cx="698297" cy="1105077"/>
              <a:chOff x="2590680" y="3145066"/>
              <a:chExt cx="427160" cy="675995"/>
            </a:xfrm>
          </p:grpSpPr>
          <p:sp>
            <p:nvSpPr>
              <p:cNvPr id="39" name="椭圆 38">
                <a:extLst>
                  <a:ext uri="{FF2B5EF4-FFF2-40B4-BE49-F238E27FC236}">
                    <a16:creationId xmlns:a16="http://schemas.microsoft.com/office/drawing/2014/main" id="{D588288F-B2A3-42F7-827F-B0DD99076AB8}"/>
                  </a:ext>
                </a:extLst>
              </p:cNvPr>
              <p:cNvSpPr/>
              <p:nvPr/>
            </p:nvSpPr>
            <p:spPr>
              <a:xfrm>
                <a:off x="2744833" y="3281523"/>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695473E6-BBA9-4A70-8292-BEF288F2417B}"/>
                  </a:ext>
                </a:extLst>
              </p:cNvPr>
              <p:cNvSpPr/>
              <p:nvPr/>
            </p:nvSpPr>
            <p:spPr>
              <a:xfrm>
                <a:off x="2590680" y="3145066"/>
                <a:ext cx="88087" cy="88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1" name="直接连接符 40">
                <a:extLst>
                  <a:ext uri="{FF2B5EF4-FFF2-40B4-BE49-F238E27FC236}">
                    <a16:creationId xmlns:a16="http://schemas.microsoft.com/office/drawing/2014/main" id="{CD2ABDAE-88BA-4813-BF04-1CF29C1AAAC8}"/>
                  </a:ext>
                </a:extLst>
              </p:cNvPr>
              <p:cNvCxnSpPr>
                <a:cxnSpLocks/>
                <a:stCxn id="40" idx="2"/>
              </p:cNvCxnSpPr>
              <p:nvPr/>
            </p:nvCxnSpPr>
            <p:spPr>
              <a:xfrm>
                <a:off x="2634724" y="3233153"/>
                <a:ext cx="1" cy="58790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C44F89B-5895-4F66-BDE5-9ED7E67ED452}"/>
                  </a:ext>
                </a:extLst>
              </p:cNvPr>
              <p:cNvCxnSpPr>
                <a:cxnSpLocks/>
              </p:cNvCxnSpPr>
              <p:nvPr/>
            </p:nvCxnSpPr>
            <p:spPr>
              <a:xfrm>
                <a:off x="2638770" y="3312649"/>
                <a:ext cx="132773"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7AC7B56-98CD-4386-BC43-7EAD1F21AC6B}"/>
                  </a:ext>
                </a:extLst>
              </p:cNvPr>
              <p:cNvCxnSpPr>
                <a:cxnSpLocks/>
              </p:cNvCxnSpPr>
              <p:nvPr/>
            </p:nvCxnSpPr>
            <p:spPr>
              <a:xfrm>
                <a:off x="2638770" y="3593848"/>
                <a:ext cx="13277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0E5E5C4C-39C1-4A93-BA9A-39254ED0E492}"/>
                  </a:ext>
                </a:extLst>
              </p:cNvPr>
              <p:cNvSpPr/>
              <p:nvPr/>
            </p:nvSpPr>
            <p:spPr>
              <a:xfrm>
                <a:off x="2742350" y="3568761"/>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0DDA7292-C8E9-403C-9570-3B10CEE88745}"/>
                  </a:ext>
                </a:extLst>
              </p:cNvPr>
              <p:cNvGrpSpPr/>
              <p:nvPr/>
            </p:nvGrpSpPr>
            <p:grpSpPr>
              <a:xfrm>
                <a:off x="2769162" y="3316450"/>
                <a:ext cx="117911" cy="96470"/>
                <a:chOff x="2779855" y="3312649"/>
                <a:chExt cx="149060" cy="180756"/>
              </a:xfrm>
            </p:grpSpPr>
            <p:cxnSp>
              <p:nvCxnSpPr>
                <p:cNvPr id="57" name="直接连接符 56">
                  <a:extLst>
                    <a:ext uri="{FF2B5EF4-FFF2-40B4-BE49-F238E27FC236}">
                      <a16:creationId xmlns:a16="http://schemas.microsoft.com/office/drawing/2014/main" id="{5F08EBF3-BFA6-4766-85B8-1765B6419392}"/>
                    </a:ext>
                  </a:extLst>
                </p:cNvPr>
                <p:cNvCxnSpPr>
                  <a:cxnSpLocks/>
                </p:cNvCxnSpPr>
                <p:nvPr/>
              </p:nvCxnSpPr>
              <p:spPr>
                <a:xfrm>
                  <a:off x="2782865" y="3312649"/>
                  <a:ext cx="0" cy="18075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3BE4795-8FC2-4832-8C6D-1F8489C73753}"/>
                    </a:ext>
                  </a:extLst>
                </p:cNvPr>
                <p:cNvCxnSpPr>
                  <a:cxnSpLocks/>
                </p:cNvCxnSpPr>
                <p:nvPr/>
              </p:nvCxnSpPr>
              <p:spPr>
                <a:xfrm>
                  <a:off x="2782865" y="3398264"/>
                  <a:ext cx="1460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93E1908-53F3-4DF1-A5C6-90CF4D05C84F}"/>
                    </a:ext>
                  </a:extLst>
                </p:cNvPr>
                <p:cNvCxnSpPr>
                  <a:cxnSpLocks/>
                </p:cNvCxnSpPr>
                <p:nvPr/>
              </p:nvCxnSpPr>
              <p:spPr>
                <a:xfrm>
                  <a:off x="2779855" y="3488235"/>
                  <a:ext cx="146050" cy="0"/>
                </a:xfrm>
                <a:prstGeom prst="line">
                  <a:avLst/>
                </a:prstGeom>
                <a:ln w="9525"/>
              </p:spPr>
              <p:style>
                <a:lnRef idx="1">
                  <a:schemeClr val="accent1"/>
                </a:lnRef>
                <a:fillRef idx="0">
                  <a:schemeClr val="accent1"/>
                </a:fillRef>
                <a:effectRef idx="0">
                  <a:schemeClr val="accent1"/>
                </a:effectRef>
                <a:fontRef idx="minor">
                  <a:schemeClr val="tx1"/>
                </a:fontRef>
              </p:style>
            </p:cxnSp>
          </p:grpSp>
          <p:sp>
            <p:nvSpPr>
              <p:cNvPr id="46" name="椭圆 45">
                <a:extLst>
                  <a:ext uri="{FF2B5EF4-FFF2-40B4-BE49-F238E27FC236}">
                    <a16:creationId xmlns:a16="http://schemas.microsoft.com/office/drawing/2014/main" id="{5B65844A-F7F5-4846-BECF-37E6A08C25A4}"/>
                  </a:ext>
                </a:extLst>
              </p:cNvPr>
              <p:cNvSpPr/>
              <p:nvPr/>
            </p:nvSpPr>
            <p:spPr>
              <a:xfrm>
                <a:off x="2874915" y="3377279"/>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724196D1-3A7D-4322-AEDF-9C34215AEA92}"/>
                  </a:ext>
                </a:extLst>
              </p:cNvPr>
              <p:cNvCxnSpPr>
                <a:cxnSpLocks/>
              </p:cNvCxnSpPr>
              <p:nvPr/>
            </p:nvCxnSpPr>
            <p:spPr>
              <a:xfrm flipH="1">
                <a:off x="2899929" y="3407827"/>
                <a:ext cx="2381" cy="14558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ABA5227-946C-4ACA-8E12-780DE06591EB}"/>
                  </a:ext>
                </a:extLst>
              </p:cNvPr>
              <p:cNvCxnSpPr>
                <a:cxnSpLocks/>
              </p:cNvCxnSpPr>
              <p:nvPr/>
            </p:nvCxnSpPr>
            <p:spPr>
              <a:xfrm>
                <a:off x="2902310" y="3453520"/>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8491F49-B367-432F-AF31-E5E3E0CECFE3}"/>
                  </a:ext>
                </a:extLst>
              </p:cNvPr>
              <p:cNvCxnSpPr>
                <a:cxnSpLocks/>
              </p:cNvCxnSpPr>
              <p:nvPr/>
            </p:nvCxnSpPr>
            <p:spPr>
              <a:xfrm>
                <a:off x="2902310" y="3500442"/>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448286F-6FAF-4684-BCB2-0097FD10A392}"/>
                  </a:ext>
                </a:extLst>
              </p:cNvPr>
              <p:cNvCxnSpPr>
                <a:cxnSpLocks/>
              </p:cNvCxnSpPr>
              <p:nvPr/>
            </p:nvCxnSpPr>
            <p:spPr>
              <a:xfrm>
                <a:off x="2902310" y="3547364"/>
                <a:ext cx="11553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3A9BDE5-CB6D-4793-BB89-7DA9653A0EF1}"/>
                  </a:ext>
                </a:extLst>
              </p:cNvPr>
              <p:cNvCxnSpPr>
                <a:cxnSpLocks/>
              </p:cNvCxnSpPr>
              <p:nvPr/>
            </p:nvCxnSpPr>
            <p:spPr>
              <a:xfrm>
                <a:off x="2638770" y="3668119"/>
                <a:ext cx="13277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A6214823-0121-4F50-8D78-5E4E401BE52F}"/>
                  </a:ext>
                </a:extLst>
              </p:cNvPr>
              <p:cNvSpPr/>
              <p:nvPr/>
            </p:nvSpPr>
            <p:spPr>
              <a:xfrm>
                <a:off x="2742350" y="3643032"/>
                <a:ext cx="54000" cy="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3ACB25B5-CF5B-424E-A308-2B5B6EEAF6B6}"/>
                  </a:ext>
                </a:extLst>
              </p:cNvPr>
              <p:cNvGrpSpPr/>
              <p:nvPr/>
            </p:nvGrpSpPr>
            <p:grpSpPr>
              <a:xfrm>
                <a:off x="2769350" y="3673666"/>
                <a:ext cx="117911" cy="96470"/>
                <a:chOff x="2779855" y="3312649"/>
                <a:chExt cx="149060" cy="180756"/>
              </a:xfrm>
            </p:grpSpPr>
            <p:cxnSp>
              <p:nvCxnSpPr>
                <p:cNvPr id="54" name="直接连接符 53">
                  <a:extLst>
                    <a:ext uri="{FF2B5EF4-FFF2-40B4-BE49-F238E27FC236}">
                      <a16:creationId xmlns:a16="http://schemas.microsoft.com/office/drawing/2014/main" id="{AA6B3A5A-A709-4B49-8F9C-BDF654F2F4EC}"/>
                    </a:ext>
                  </a:extLst>
                </p:cNvPr>
                <p:cNvCxnSpPr>
                  <a:cxnSpLocks/>
                </p:cNvCxnSpPr>
                <p:nvPr/>
              </p:nvCxnSpPr>
              <p:spPr>
                <a:xfrm>
                  <a:off x="2782865" y="3312649"/>
                  <a:ext cx="0" cy="18075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3F10C21-97ED-43F2-9CB1-75C9585CD086}"/>
                    </a:ext>
                  </a:extLst>
                </p:cNvPr>
                <p:cNvCxnSpPr>
                  <a:cxnSpLocks/>
                </p:cNvCxnSpPr>
                <p:nvPr/>
              </p:nvCxnSpPr>
              <p:spPr>
                <a:xfrm>
                  <a:off x="2782865" y="3398264"/>
                  <a:ext cx="1460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6549064-FCB8-4649-8216-F0CFC92D3054}"/>
                    </a:ext>
                  </a:extLst>
                </p:cNvPr>
                <p:cNvCxnSpPr>
                  <a:cxnSpLocks/>
                </p:cNvCxnSpPr>
                <p:nvPr/>
              </p:nvCxnSpPr>
              <p:spPr>
                <a:xfrm>
                  <a:off x="2779855" y="3488235"/>
                  <a:ext cx="146050" cy="0"/>
                </a:xfrm>
                <a:prstGeom prst="line">
                  <a:avLst/>
                </a:prstGeom>
                <a:ln w="9525"/>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69AB72CA-62A8-4EF2-AF10-8636E2BFF971}"/>
                </a:ext>
              </a:extLst>
            </p:cNvPr>
            <p:cNvGrpSpPr/>
            <p:nvPr/>
          </p:nvGrpSpPr>
          <p:grpSpPr>
            <a:xfrm>
              <a:off x="5813175" y="2348574"/>
              <a:ext cx="1013459" cy="917733"/>
              <a:chOff x="5374432" y="5119263"/>
              <a:chExt cx="1013459" cy="917733"/>
            </a:xfrm>
          </p:grpSpPr>
          <p:sp>
            <p:nvSpPr>
              <p:cNvPr id="28" name="椭圆 27">
                <a:extLst>
                  <a:ext uri="{FF2B5EF4-FFF2-40B4-BE49-F238E27FC236}">
                    <a16:creationId xmlns:a16="http://schemas.microsoft.com/office/drawing/2014/main" id="{D9223881-9A81-49B8-A529-C2A7D792F0CC}"/>
                  </a:ext>
                </a:extLst>
              </p:cNvPr>
              <p:cNvSpPr/>
              <p:nvPr/>
            </p:nvSpPr>
            <p:spPr>
              <a:xfrm>
                <a:off x="5770459" y="5414914"/>
                <a:ext cx="252000" cy="252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1A85445-3E57-445E-977E-A668B9A1018D}"/>
                  </a:ext>
                </a:extLst>
              </p:cNvPr>
              <p:cNvSpPr/>
              <p:nvPr/>
            </p:nvSpPr>
            <p:spPr>
              <a:xfrm>
                <a:off x="6082755" y="5119263"/>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B27CA909-558A-4DB2-B367-17DEC7DE8BC4}"/>
                  </a:ext>
                </a:extLst>
              </p:cNvPr>
              <p:cNvSpPr/>
              <p:nvPr/>
            </p:nvSpPr>
            <p:spPr>
              <a:xfrm>
                <a:off x="5397827" y="517542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0256CB-4A7D-4B69-8330-3FFD0AA5CF03}"/>
                  </a:ext>
                </a:extLst>
              </p:cNvPr>
              <p:cNvSpPr/>
              <p:nvPr/>
            </p:nvSpPr>
            <p:spPr>
              <a:xfrm>
                <a:off x="5374432" y="5641859"/>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0F6DCD1-F9C0-4E76-AD7E-AFC20743E14F}"/>
                  </a:ext>
                </a:extLst>
              </p:cNvPr>
              <p:cNvSpPr/>
              <p:nvPr/>
            </p:nvSpPr>
            <p:spPr>
              <a:xfrm>
                <a:off x="5824459" y="589299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8DEB966-B8BB-480D-9B1E-5B78422DE3A5}"/>
                  </a:ext>
                </a:extLst>
              </p:cNvPr>
              <p:cNvSpPr/>
              <p:nvPr/>
            </p:nvSpPr>
            <p:spPr>
              <a:xfrm>
                <a:off x="6243891" y="577633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8ACA51E5-031F-42A0-9C0B-B6970BA57B63}"/>
                  </a:ext>
                </a:extLst>
              </p:cNvPr>
              <p:cNvCxnSpPr>
                <a:stCxn id="28" idx="7"/>
                <a:endCxn id="29" idx="3"/>
              </p:cNvCxnSpPr>
              <p:nvPr/>
            </p:nvCxnSpPr>
            <p:spPr>
              <a:xfrm flipV="1">
                <a:off x="5985554" y="5242175"/>
                <a:ext cx="118289" cy="209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7894C1B-380A-40E6-BA8F-25F853936BD2}"/>
                  </a:ext>
                </a:extLst>
              </p:cNvPr>
              <p:cNvCxnSpPr>
                <a:cxnSpLocks/>
                <a:stCxn id="28" idx="1"/>
                <a:endCxn id="30" idx="5"/>
              </p:cNvCxnSpPr>
              <p:nvPr/>
            </p:nvCxnSpPr>
            <p:spPr>
              <a:xfrm flipH="1" flipV="1">
                <a:off x="5520739" y="5298338"/>
                <a:ext cx="286625" cy="153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A26E3C2-F6D4-4869-B39B-8D4169125ED5}"/>
                  </a:ext>
                </a:extLst>
              </p:cNvPr>
              <p:cNvCxnSpPr>
                <a:stCxn id="28" idx="3"/>
                <a:endCxn id="31" idx="6"/>
              </p:cNvCxnSpPr>
              <p:nvPr/>
            </p:nvCxnSpPr>
            <p:spPr>
              <a:xfrm flipH="1">
                <a:off x="5518432" y="5630009"/>
                <a:ext cx="288932" cy="8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F4DE68-230B-4E86-802E-5FC1549A00BA}"/>
                  </a:ext>
                </a:extLst>
              </p:cNvPr>
              <p:cNvCxnSpPr>
                <a:stCxn id="28" idx="5"/>
                <a:endCxn id="33" idx="1"/>
              </p:cNvCxnSpPr>
              <p:nvPr/>
            </p:nvCxnSpPr>
            <p:spPr>
              <a:xfrm>
                <a:off x="5985554" y="5630009"/>
                <a:ext cx="279425" cy="167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926E1EB-B0E4-480E-BA0A-3C6FEFC0747F}"/>
                  </a:ext>
                </a:extLst>
              </p:cNvPr>
              <p:cNvCxnSpPr>
                <a:stCxn id="28" idx="4"/>
                <a:endCxn id="32" idx="0"/>
              </p:cNvCxnSpPr>
              <p:nvPr/>
            </p:nvCxnSpPr>
            <p:spPr>
              <a:xfrm>
                <a:off x="5896459" y="5666914"/>
                <a:ext cx="0" cy="226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BE0D6B26-D667-4F35-94C9-8E58640AD93B}"/>
                </a:ext>
              </a:extLst>
            </p:cNvPr>
            <p:cNvSpPr/>
            <p:nvPr/>
          </p:nvSpPr>
          <p:spPr>
            <a:xfrm>
              <a:off x="2455055" y="2736911"/>
              <a:ext cx="293670" cy="307777"/>
            </a:xfrm>
            <a:prstGeom prst="rect">
              <a:avLst/>
            </a:prstGeom>
          </p:spPr>
          <p:txBody>
            <a:bodyPr wrap="none">
              <a:spAutoFit/>
            </a:bodyPr>
            <a:lstStyle/>
            <a:p>
              <a:r>
                <a:rPr lang="en-US" altLang="zh-CN" sz="1400" b="1" dirty="0">
                  <a:latin typeface="Times New Roman" panose="02020603050405020304" pitchFamily="18" charset="0"/>
                  <a:cs typeface="Times New Roman" panose="02020603050405020304" pitchFamily="18" charset="0"/>
                </a:rPr>
                <a:t>if</a:t>
              </a:r>
              <a:endParaRPr lang="zh-CN" altLang="en-US" sz="1400" b="1"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15072189-B690-4000-80B3-75C7074F2E96}"/>
                </a:ext>
              </a:extLst>
            </p:cNvPr>
            <p:cNvSpPr/>
            <p:nvPr/>
          </p:nvSpPr>
          <p:spPr>
            <a:xfrm>
              <a:off x="3570959" y="2449141"/>
              <a:ext cx="522900" cy="307777"/>
            </a:xfrm>
            <a:prstGeom prst="rect">
              <a:avLst/>
            </a:prstGeom>
          </p:spPr>
          <p:txBody>
            <a:bodyPr wrap="none">
              <a:spAutoFit/>
            </a:bodyPr>
            <a:lstStyle/>
            <a:p>
              <a:r>
                <a:rPr lang="en-US" altLang="zh-CN" sz="1400" b="1" dirty="0">
                  <a:latin typeface="Times New Roman" panose="02020603050405020304" pitchFamily="18" charset="0"/>
                  <a:cs typeface="Times New Roman" panose="02020603050405020304" pitchFamily="18" charset="0"/>
                </a:rPr>
                <a:t>then</a:t>
              </a:r>
              <a:endParaRPr lang="zh-CN" altLang="en-US" sz="1400" b="1"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F56326E8-47B2-418E-9CF3-8F3EC27018BD}"/>
                </a:ext>
              </a:extLst>
            </p:cNvPr>
            <p:cNvSpPr/>
            <p:nvPr/>
          </p:nvSpPr>
          <p:spPr>
            <a:xfrm>
              <a:off x="3169532" y="3520334"/>
              <a:ext cx="902811" cy="307777"/>
            </a:xfrm>
            <a:prstGeom prst="rect">
              <a:avLst/>
            </a:prstGeom>
            <a:solidFill>
              <a:schemeClr val="accent4">
                <a:lumMod val="40000"/>
                <a:lumOff val="60000"/>
              </a:schemeClr>
            </a:solidFill>
            <a:ln w="12700">
              <a:solidFill>
                <a:schemeClr val="tx1"/>
              </a:solidFill>
            </a:ln>
          </p:spPr>
          <p:txBody>
            <a:bodyPr wrap="none">
              <a:spAutoFit/>
            </a:bodyPr>
            <a:lstStyle/>
            <a:p>
              <a:r>
                <a:rPr lang="zh-CN" altLang="en-US" sz="1400" kern="100">
                  <a:latin typeface="微软雅黑" panose="020B0503020204020204" pitchFamily="34" charset="-122"/>
                  <a:ea typeface="微软雅黑" panose="020B0503020204020204" pitchFamily="34" charset="-122"/>
                  <a:cs typeface="Times New Roman" panose="02020603050405020304" pitchFamily="18" charset="0"/>
                </a:rPr>
                <a:t>谓词逻辑</a:t>
              </a:r>
              <a:endParaRPr lang="zh-CN" altLang="en-US" sz="1400" dirty="0">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49DEDCFC-2A00-4B6C-B73E-2BBD44A6406C}"/>
                </a:ext>
              </a:extLst>
            </p:cNvPr>
            <p:cNvSpPr/>
            <p:nvPr/>
          </p:nvSpPr>
          <p:spPr>
            <a:xfrm>
              <a:off x="5132920" y="3520334"/>
              <a:ext cx="902811" cy="307777"/>
            </a:xfrm>
            <a:prstGeom prst="rect">
              <a:avLst/>
            </a:prstGeom>
            <a:solidFill>
              <a:schemeClr val="accent4">
                <a:lumMod val="40000"/>
                <a:lumOff val="60000"/>
              </a:schemeClr>
            </a:solidFill>
            <a:ln w="12700">
              <a:solidFill>
                <a:schemeClr val="tx1"/>
              </a:solidFill>
            </a:ln>
          </p:spPr>
          <p:txBody>
            <a:bodyPr wrap="none">
              <a:spAutoFit/>
            </a:bodyPr>
            <a:lstStyle/>
            <a:p>
              <a:r>
                <a:rPr lang="zh-CN" altLang="en-US" sz="1400" kern="100">
                  <a:latin typeface="微软雅黑" panose="020B0503020204020204" pitchFamily="34" charset="-122"/>
                  <a:ea typeface="微软雅黑" panose="020B0503020204020204" pitchFamily="34" charset="-122"/>
                  <a:cs typeface="Times New Roman" panose="02020603050405020304" pitchFamily="18" charset="0"/>
                </a:rPr>
                <a:t>人工智能</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35884543-93EE-47FE-83B1-E2FEDA277830}"/>
                </a:ext>
              </a:extLst>
            </p:cNvPr>
            <p:cNvGrpSpPr/>
            <p:nvPr/>
          </p:nvGrpSpPr>
          <p:grpSpPr>
            <a:xfrm>
              <a:off x="2825927" y="4051259"/>
              <a:ext cx="1268877" cy="845770"/>
              <a:chOff x="2494797" y="4523809"/>
              <a:chExt cx="1268877" cy="845770"/>
            </a:xfrm>
          </p:grpSpPr>
          <p:sp>
            <p:nvSpPr>
              <p:cNvPr id="71" name="矩形 70">
                <a:extLst>
                  <a:ext uri="{FF2B5EF4-FFF2-40B4-BE49-F238E27FC236}">
                    <a16:creationId xmlns:a16="http://schemas.microsoft.com/office/drawing/2014/main" id="{A17E55FC-3F89-421F-9B71-F2D3FD52B234}"/>
                  </a:ext>
                </a:extLst>
              </p:cNvPr>
              <p:cNvSpPr/>
              <p:nvPr/>
            </p:nvSpPr>
            <p:spPr>
              <a:xfrm>
                <a:off x="2663222" y="4823648"/>
                <a:ext cx="446469" cy="121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E2F5FDE3-2AC6-4793-9DFC-18EBC079359E}"/>
                  </a:ext>
                </a:extLst>
              </p:cNvPr>
              <p:cNvSpPr/>
              <p:nvPr/>
            </p:nvSpPr>
            <p:spPr>
              <a:xfrm>
                <a:off x="3444338" y="4523809"/>
                <a:ext cx="274470"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9FC5706D-670A-4ED0-8856-47F7A39DB2BD}"/>
                  </a:ext>
                </a:extLst>
              </p:cNvPr>
              <p:cNvSpPr/>
              <p:nvPr/>
            </p:nvSpPr>
            <p:spPr>
              <a:xfrm>
                <a:off x="3444338" y="4785882"/>
                <a:ext cx="274470"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1D08C63F-FB7A-4948-B127-7524B7EEB708}"/>
                  </a:ext>
                </a:extLst>
              </p:cNvPr>
              <p:cNvSpPr/>
              <p:nvPr/>
            </p:nvSpPr>
            <p:spPr>
              <a:xfrm>
                <a:off x="3444338" y="5247834"/>
                <a:ext cx="274470" cy="1217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B989BA53-6C30-4994-8860-E6E23EDA554D}"/>
                  </a:ext>
                </a:extLst>
              </p:cNvPr>
              <p:cNvSpPr/>
              <p:nvPr/>
            </p:nvSpPr>
            <p:spPr>
              <a:xfrm>
                <a:off x="3399472" y="4891793"/>
                <a:ext cx="364202" cy="307777"/>
              </a:xfrm>
              <a:prstGeom prst="rect">
                <a:avLst/>
              </a:prstGeom>
            </p:spPr>
            <p:txBody>
              <a:bodyPr wrap="none">
                <a:spAutoFit/>
              </a:bodyPr>
              <a:lstStyle/>
              <a:p>
                <a:r>
                  <a:rPr lang="en-US" altLang="zh-CN" sz="1400" b="1">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83" name="矩形 82">
                <a:extLst>
                  <a:ext uri="{FF2B5EF4-FFF2-40B4-BE49-F238E27FC236}">
                    <a16:creationId xmlns:a16="http://schemas.microsoft.com/office/drawing/2014/main" id="{96B7CE0C-2344-4010-BEB0-2A1C1E56C4F8}"/>
                  </a:ext>
                </a:extLst>
              </p:cNvPr>
              <p:cNvSpPr/>
              <p:nvPr/>
            </p:nvSpPr>
            <p:spPr>
              <a:xfrm>
                <a:off x="2494797" y="4944211"/>
                <a:ext cx="723275" cy="307777"/>
              </a:xfrm>
              <a:prstGeom prst="rect">
                <a:avLst/>
              </a:prstGeom>
            </p:spPr>
            <p:txBody>
              <a:bodyPr wrap="none">
                <a:spAutoFit/>
              </a:bodyPr>
              <a:lstStyle/>
              <a:p>
                <a:r>
                  <a:rPr lang="zh-CN" altLang="en-US" sz="1400" b="1" dirty="0">
                    <a:latin typeface="Times New Roman" panose="02020603050405020304" pitchFamily="18" charset="0"/>
                    <a:cs typeface="Times New Roman" panose="02020603050405020304" pitchFamily="18" charset="0"/>
                  </a:rPr>
                  <a:t>关系词</a:t>
                </a:r>
              </a:p>
            </p:txBody>
          </p:sp>
          <p:sp>
            <p:nvSpPr>
              <p:cNvPr id="2" name="左大括号 1">
                <a:extLst>
                  <a:ext uri="{FF2B5EF4-FFF2-40B4-BE49-F238E27FC236}">
                    <a16:creationId xmlns:a16="http://schemas.microsoft.com/office/drawing/2014/main" id="{C776D72E-D23E-4F14-8362-C3BEB48438F1}"/>
                  </a:ext>
                </a:extLst>
              </p:cNvPr>
              <p:cNvSpPr/>
              <p:nvPr/>
            </p:nvSpPr>
            <p:spPr>
              <a:xfrm>
                <a:off x="3203773" y="4543887"/>
                <a:ext cx="148123" cy="825691"/>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37" name="组合 136">
              <a:extLst>
                <a:ext uri="{FF2B5EF4-FFF2-40B4-BE49-F238E27FC236}">
                  <a16:creationId xmlns:a16="http://schemas.microsoft.com/office/drawing/2014/main" id="{EB18EDCB-8F1C-42DB-8ABD-8BA2A2E2A897}"/>
                </a:ext>
              </a:extLst>
            </p:cNvPr>
            <p:cNvGrpSpPr/>
            <p:nvPr/>
          </p:nvGrpSpPr>
          <p:grpSpPr>
            <a:xfrm>
              <a:off x="5166066" y="4037789"/>
              <a:ext cx="850690" cy="940025"/>
              <a:chOff x="5079476" y="4404701"/>
              <a:chExt cx="850690" cy="940025"/>
            </a:xfrm>
          </p:grpSpPr>
          <p:sp>
            <p:nvSpPr>
              <p:cNvPr id="74" name="椭圆 73">
                <a:extLst>
                  <a:ext uri="{FF2B5EF4-FFF2-40B4-BE49-F238E27FC236}">
                    <a16:creationId xmlns:a16="http://schemas.microsoft.com/office/drawing/2014/main" id="{10A88A86-3C54-426E-92DF-D9FAEA21E8BB}"/>
                  </a:ext>
                </a:extLst>
              </p:cNvPr>
              <p:cNvSpPr/>
              <p:nvPr/>
            </p:nvSpPr>
            <p:spPr>
              <a:xfrm>
                <a:off x="5432528" y="4404701"/>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560A0D91-02B1-4E85-9AE4-1BAD2FDBE7A0}"/>
                  </a:ext>
                </a:extLst>
              </p:cNvPr>
              <p:cNvSpPr/>
              <p:nvPr/>
            </p:nvSpPr>
            <p:spPr>
              <a:xfrm>
                <a:off x="5432528" y="4655647"/>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412347D-7DF8-4719-8440-A5D8583021F5}"/>
                  </a:ext>
                </a:extLst>
              </p:cNvPr>
              <p:cNvSpPr/>
              <p:nvPr/>
            </p:nvSpPr>
            <p:spPr>
              <a:xfrm>
                <a:off x="5432528" y="4923772"/>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C43F950E-654A-43CF-BF17-E5C5BD7DDEDD}"/>
                  </a:ext>
                </a:extLst>
              </p:cNvPr>
              <p:cNvSpPr/>
              <p:nvPr/>
            </p:nvSpPr>
            <p:spPr>
              <a:xfrm>
                <a:off x="5432528" y="5200726"/>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84AD8FE7-3E17-4359-BC29-0A8EE569C4AD}"/>
                  </a:ext>
                </a:extLst>
              </p:cNvPr>
              <p:cNvSpPr/>
              <p:nvPr/>
            </p:nvSpPr>
            <p:spPr>
              <a:xfrm>
                <a:off x="5786166" y="4528826"/>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64E3568-B6D6-45DD-90CE-8E4215E5790F}"/>
                  </a:ext>
                </a:extLst>
              </p:cNvPr>
              <p:cNvSpPr/>
              <p:nvPr/>
            </p:nvSpPr>
            <p:spPr>
              <a:xfrm>
                <a:off x="5786166" y="4779772"/>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A657D38D-3DC7-442A-A4B9-187995D00867}"/>
                  </a:ext>
                </a:extLst>
              </p:cNvPr>
              <p:cNvSpPr/>
              <p:nvPr/>
            </p:nvSpPr>
            <p:spPr>
              <a:xfrm>
                <a:off x="5786166" y="5047897"/>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D4EAB279-B1DD-423A-BA34-5F723EE69D15}"/>
                  </a:ext>
                </a:extLst>
              </p:cNvPr>
              <p:cNvSpPr/>
              <p:nvPr/>
            </p:nvSpPr>
            <p:spPr>
              <a:xfrm>
                <a:off x="5079476" y="4528826"/>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793F5DF-FBF1-43B0-96DB-7D54C527C243}"/>
                  </a:ext>
                </a:extLst>
              </p:cNvPr>
              <p:cNvSpPr/>
              <p:nvPr/>
            </p:nvSpPr>
            <p:spPr>
              <a:xfrm>
                <a:off x="5079476" y="4779772"/>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4D0B6F-AC24-4A96-AEDA-9EB80380565C}"/>
                  </a:ext>
                </a:extLst>
              </p:cNvPr>
              <p:cNvSpPr/>
              <p:nvPr/>
            </p:nvSpPr>
            <p:spPr>
              <a:xfrm>
                <a:off x="5079476" y="5047897"/>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22D2E3AD-58AC-4EF0-BFFE-FA1E4700F45C}"/>
                  </a:ext>
                </a:extLst>
              </p:cNvPr>
              <p:cNvCxnSpPr>
                <a:cxnSpLocks/>
                <a:endCxn id="74" idx="2"/>
              </p:cNvCxnSpPr>
              <p:nvPr/>
            </p:nvCxnSpPr>
            <p:spPr>
              <a:xfrm flipV="1">
                <a:off x="5223476" y="4476701"/>
                <a:ext cx="209052" cy="141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8E4A07C-06B3-41B3-A0FE-868F267C6830}"/>
                  </a:ext>
                </a:extLst>
              </p:cNvPr>
              <p:cNvCxnSpPr>
                <a:cxnSpLocks/>
                <a:endCxn id="76" idx="2"/>
              </p:cNvCxnSpPr>
              <p:nvPr/>
            </p:nvCxnSpPr>
            <p:spPr>
              <a:xfrm>
                <a:off x="5223476" y="4626943"/>
                <a:ext cx="209052" cy="100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E57901C-6B96-4F48-A978-25CCD12AADFC}"/>
                  </a:ext>
                </a:extLst>
              </p:cNvPr>
              <p:cNvCxnSpPr>
                <a:cxnSpLocks/>
                <a:stCxn id="76" idx="6"/>
                <a:endCxn id="82" idx="2"/>
              </p:cNvCxnSpPr>
              <p:nvPr/>
            </p:nvCxnSpPr>
            <p:spPr>
              <a:xfrm>
                <a:off x="5576528" y="4727647"/>
                <a:ext cx="209638" cy="124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FA19F88-9CF4-4B02-BA17-EBAB834FEBB2}"/>
                  </a:ext>
                </a:extLst>
              </p:cNvPr>
              <p:cNvCxnSpPr>
                <a:cxnSpLocks/>
                <a:stCxn id="76" idx="6"/>
                <a:endCxn id="81" idx="2"/>
              </p:cNvCxnSpPr>
              <p:nvPr/>
            </p:nvCxnSpPr>
            <p:spPr>
              <a:xfrm flipV="1">
                <a:off x="5576528" y="4600826"/>
                <a:ext cx="209638" cy="126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B867E5C-B7B2-4102-AD80-C26E54627801}"/>
                  </a:ext>
                </a:extLst>
              </p:cNvPr>
              <p:cNvCxnSpPr>
                <a:cxnSpLocks/>
                <a:stCxn id="86" idx="6"/>
                <a:endCxn id="76" idx="2"/>
              </p:cNvCxnSpPr>
              <p:nvPr/>
            </p:nvCxnSpPr>
            <p:spPr>
              <a:xfrm flipV="1">
                <a:off x="5223476" y="4727647"/>
                <a:ext cx="209052" cy="124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CA04681-18CA-4337-9069-51E0CEB7BE23}"/>
                  </a:ext>
                </a:extLst>
              </p:cNvPr>
              <p:cNvCxnSpPr>
                <a:stCxn id="86" idx="6"/>
              </p:cNvCxnSpPr>
              <p:nvPr/>
            </p:nvCxnSpPr>
            <p:spPr>
              <a:xfrm>
                <a:off x="5223476" y="4851772"/>
                <a:ext cx="209052" cy="132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3CFBF64-AE56-4765-8DA4-67FD19051276}"/>
                  </a:ext>
                </a:extLst>
              </p:cNvPr>
              <p:cNvCxnSpPr>
                <a:stCxn id="87" idx="6"/>
                <a:endCxn id="79" idx="2"/>
              </p:cNvCxnSpPr>
              <p:nvPr/>
            </p:nvCxnSpPr>
            <p:spPr>
              <a:xfrm flipV="1">
                <a:off x="5223476" y="4995772"/>
                <a:ext cx="209052" cy="124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306463B1-0873-4370-806D-E7332C54C670}"/>
                  </a:ext>
                </a:extLst>
              </p:cNvPr>
              <p:cNvCxnSpPr>
                <a:endCxn id="80" idx="2"/>
              </p:cNvCxnSpPr>
              <p:nvPr/>
            </p:nvCxnSpPr>
            <p:spPr>
              <a:xfrm>
                <a:off x="5223476" y="5113100"/>
                <a:ext cx="209052" cy="159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C4B3F6E-627E-4540-975E-6888E00FEBDF}"/>
                  </a:ext>
                </a:extLst>
              </p:cNvPr>
              <p:cNvCxnSpPr>
                <a:stCxn id="74" idx="2"/>
                <a:endCxn id="86" idx="6"/>
              </p:cNvCxnSpPr>
              <p:nvPr/>
            </p:nvCxnSpPr>
            <p:spPr>
              <a:xfrm flipH="1">
                <a:off x="5223476" y="4476701"/>
                <a:ext cx="209052" cy="375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EAEFC5DD-BF8C-4943-9123-5C66C38C3567}"/>
                  </a:ext>
                </a:extLst>
              </p:cNvPr>
              <p:cNvCxnSpPr>
                <a:stCxn id="76" idx="2"/>
                <a:endCxn id="87" idx="6"/>
              </p:cNvCxnSpPr>
              <p:nvPr/>
            </p:nvCxnSpPr>
            <p:spPr>
              <a:xfrm flipH="1">
                <a:off x="5223476" y="4727647"/>
                <a:ext cx="209052" cy="392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0F0DC96-7764-44CF-BC66-AFECD74F103D}"/>
                  </a:ext>
                </a:extLst>
              </p:cNvPr>
              <p:cNvCxnSpPr>
                <a:endCxn id="79" idx="2"/>
              </p:cNvCxnSpPr>
              <p:nvPr/>
            </p:nvCxnSpPr>
            <p:spPr>
              <a:xfrm>
                <a:off x="5230516" y="4612461"/>
                <a:ext cx="202012" cy="383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97D5CB8-1E2E-431B-93AC-9A7E8912F53D}"/>
                  </a:ext>
                </a:extLst>
              </p:cNvPr>
              <p:cNvCxnSpPr>
                <a:endCxn id="80" idx="2"/>
              </p:cNvCxnSpPr>
              <p:nvPr/>
            </p:nvCxnSpPr>
            <p:spPr>
              <a:xfrm>
                <a:off x="5230516" y="4878444"/>
                <a:ext cx="202012" cy="39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725CA55D-D0A7-409A-B1ED-22628D000F27}"/>
                  </a:ext>
                </a:extLst>
              </p:cNvPr>
              <p:cNvCxnSpPr>
                <a:stCxn id="74" idx="6"/>
              </p:cNvCxnSpPr>
              <p:nvPr/>
            </p:nvCxnSpPr>
            <p:spPr>
              <a:xfrm>
                <a:off x="5576528" y="4476701"/>
                <a:ext cx="205382" cy="13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CCD4B54-A541-4771-A274-D3E7DFBD7B17}"/>
                  </a:ext>
                </a:extLst>
              </p:cNvPr>
              <p:cNvCxnSpPr>
                <a:stCxn id="79" idx="6"/>
                <a:endCxn id="82" idx="2"/>
              </p:cNvCxnSpPr>
              <p:nvPr/>
            </p:nvCxnSpPr>
            <p:spPr>
              <a:xfrm flipV="1">
                <a:off x="5576528" y="4851772"/>
                <a:ext cx="209638"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D33A57CF-383F-4E25-A408-8DEC8AB4D9B9}"/>
                  </a:ext>
                </a:extLst>
              </p:cNvPr>
              <p:cNvCxnSpPr>
                <a:cxnSpLocks/>
                <a:stCxn id="79" idx="6"/>
                <a:endCxn id="84" idx="2"/>
              </p:cNvCxnSpPr>
              <p:nvPr/>
            </p:nvCxnSpPr>
            <p:spPr>
              <a:xfrm>
                <a:off x="5576528" y="4995772"/>
                <a:ext cx="209638" cy="124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ADCA4A62-9A7A-4191-B2E1-5C7E9FC686A7}"/>
                  </a:ext>
                </a:extLst>
              </p:cNvPr>
              <p:cNvCxnSpPr>
                <a:stCxn id="80" idx="6"/>
                <a:endCxn id="84" idx="2"/>
              </p:cNvCxnSpPr>
              <p:nvPr/>
            </p:nvCxnSpPr>
            <p:spPr>
              <a:xfrm flipV="1">
                <a:off x="5576528" y="5119897"/>
                <a:ext cx="209638" cy="15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4DC4B5B-1D54-42AC-BFE7-69ADCB0389EA}"/>
                  </a:ext>
                </a:extLst>
              </p:cNvPr>
              <p:cNvCxnSpPr>
                <a:stCxn id="74" idx="6"/>
                <a:endCxn id="82" idx="2"/>
              </p:cNvCxnSpPr>
              <p:nvPr/>
            </p:nvCxnSpPr>
            <p:spPr>
              <a:xfrm>
                <a:off x="5576528" y="4476701"/>
                <a:ext cx="209638" cy="375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56BE2D9-3D75-4041-829B-8237CD65A510}"/>
                  </a:ext>
                </a:extLst>
              </p:cNvPr>
              <p:cNvCxnSpPr>
                <a:cxnSpLocks/>
                <a:stCxn id="76" idx="6"/>
                <a:endCxn id="84" idx="2"/>
              </p:cNvCxnSpPr>
              <p:nvPr/>
            </p:nvCxnSpPr>
            <p:spPr>
              <a:xfrm>
                <a:off x="5576528" y="4727647"/>
                <a:ext cx="209638" cy="392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F1DB8632-6069-4180-8097-1E1CF24AE369}"/>
                  </a:ext>
                </a:extLst>
              </p:cNvPr>
              <p:cNvCxnSpPr>
                <a:stCxn id="74" idx="2"/>
                <a:endCxn id="87" idx="6"/>
              </p:cNvCxnSpPr>
              <p:nvPr/>
            </p:nvCxnSpPr>
            <p:spPr>
              <a:xfrm flipH="1">
                <a:off x="5223476" y="4476701"/>
                <a:ext cx="209052" cy="643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E8E71C2A-45C3-4EB4-8F82-C8C9063B3973}"/>
                  </a:ext>
                </a:extLst>
              </p:cNvPr>
              <p:cNvCxnSpPr>
                <a:endCxn id="80" idx="2"/>
              </p:cNvCxnSpPr>
              <p:nvPr/>
            </p:nvCxnSpPr>
            <p:spPr>
              <a:xfrm>
                <a:off x="5223476" y="4600826"/>
                <a:ext cx="209052" cy="671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392CDD-0F05-46F8-A8F5-C1532EF6CAD7}"/>
                  </a:ext>
                </a:extLst>
              </p:cNvPr>
              <p:cNvCxnSpPr>
                <a:stCxn id="79" idx="6"/>
                <a:endCxn id="81" idx="2"/>
              </p:cNvCxnSpPr>
              <p:nvPr/>
            </p:nvCxnSpPr>
            <p:spPr>
              <a:xfrm flipV="1">
                <a:off x="5576528" y="4600826"/>
                <a:ext cx="209638" cy="394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0F861F1-FEA8-45EB-BE8D-6118E5A42C09}"/>
                  </a:ext>
                </a:extLst>
              </p:cNvPr>
              <p:cNvCxnSpPr/>
              <p:nvPr/>
            </p:nvCxnSpPr>
            <p:spPr>
              <a:xfrm flipV="1">
                <a:off x="5576528" y="4612461"/>
                <a:ext cx="205382" cy="660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AAF87DE9-1A0A-4943-968F-34A4D78ACA23}"/>
                  </a:ext>
                </a:extLst>
              </p:cNvPr>
              <p:cNvCxnSpPr/>
              <p:nvPr/>
            </p:nvCxnSpPr>
            <p:spPr>
              <a:xfrm flipH="1">
                <a:off x="5576528" y="4851772"/>
                <a:ext cx="205382" cy="420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149ECA63-000D-40FD-AA96-150BCC491BBE}"/>
                  </a:ext>
                </a:extLst>
              </p:cNvPr>
              <p:cNvCxnSpPr>
                <a:endCxn id="84" idx="2"/>
              </p:cNvCxnSpPr>
              <p:nvPr/>
            </p:nvCxnSpPr>
            <p:spPr>
              <a:xfrm>
                <a:off x="5576528" y="4476701"/>
                <a:ext cx="209638" cy="64319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44" name="组合 143">
            <a:extLst>
              <a:ext uri="{FF2B5EF4-FFF2-40B4-BE49-F238E27FC236}">
                <a16:creationId xmlns:a16="http://schemas.microsoft.com/office/drawing/2014/main" id="{30B47317-9820-4B79-8B0B-DCAAD0B1C88F}"/>
              </a:ext>
            </a:extLst>
          </p:cNvPr>
          <p:cNvGrpSpPr/>
          <p:nvPr/>
        </p:nvGrpSpPr>
        <p:grpSpPr>
          <a:xfrm>
            <a:off x="308878" y="5495134"/>
            <a:ext cx="1556853" cy="1021045"/>
            <a:chOff x="533766" y="5481010"/>
            <a:chExt cx="1556853" cy="1021045"/>
          </a:xfrm>
        </p:grpSpPr>
        <p:sp>
          <p:nvSpPr>
            <p:cNvPr id="24" name="Rectangle 4">
              <a:extLst>
                <a:ext uri="{FF2B5EF4-FFF2-40B4-BE49-F238E27FC236}">
                  <a16:creationId xmlns:a16="http://schemas.microsoft.com/office/drawing/2014/main" id="{4EB91B18-5305-485F-8716-DC09D3CC1DAC}"/>
                </a:ext>
              </a:extLst>
            </p:cNvPr>
            <p:cNvSpPr>
              <a:spLocks noChangeArrowheads="1"/>
            </p:cNvSpPr>
            <p:nvPr/>
          </p:nvSpPr>
          <p:spPr bwMode="auto">
            <a:xfrm>
              <a:off x="533766" y="5972071"/>
              <a:ext cx="1556853" cy="52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spcBef>
                  <a:spcPct val="20000"/>
                </a:spcBef>
              </a:pPr>
              <a:r>
                <a:rPr lang="zh-CN" altLang="en-US" b="1">
                  <a:solidFill>
                    <a:srgbClr val="FF0000"/>
                  </a:solidFill>
                  <a:latin typeface="+mj-ea"/>
                  <a:ea typeface="+mj-ea"/>
                </a:rPr>
                <a:t>知识分类结果</a:t>
              </a:r>
              <a:endParaRPr lang="en-US" altLang="zh-CN" sz="2000" b="1" dirty="0">
                <a:solidFill>
                  <a:srgbClr val="FF0000"/>
                </a:solidFill>
                <a:latin typeface="+mj-ea"/>
                <a:ea typeface="+mj-ea"/>
              </a:endParaRPr>
            </a:p>
          </p:txBody>
        </p:sp>
        <p:sp>
          <p:nvSpPr>
            <p:cNvPr id="143" name="iconfont-1019-182642">
              <a:extLst>
                <a:ext uri="{FF2B5EF4-FFF2-40B4-BE49-F238E27FC236}">
                  <a16:creationId xmlns:a16="http://schemas.microsoft.com/office/drawing/2014/main" id="{6181CF32-E9E0-4A58-A112-A398A9DB9344}"/>
                </a:ext>
              </a:extLst>
            </p:cNvPr>
            <p:cNvSpPr/>
            <p:nvPr/>
          </p:nvSpPr>
          <p:spPr>
            <a:xfrm>
              <a:off x="975106" y="5481010"/>
              <a:ext cx="609421" cy="609685"/>
            </a:xfrm>
            <a:custGeom>
              <a:avLst/>
              <a:gdLst>
                <a:gd name="T0" fmla="*/ 7997 w 9652"/>
                <a:gd name="T1" fmla="*/ 4179 h 9657"/>
                <a:gd name="T2" fmla="*/ 9320 w 9652"/>
                <a:gd name="T3" fmla="*/ 1655 h 9657"/>
                <a:gd name="T4" fmla="*/ 6795 w 9652"/>
                <a:gd name="T5" fmla="*/ 332 h 9657"/>
                <a:gd name="T6" fmla="*/ 5472 w 9652"/>
                <a:gd name="T7" fmla="*/ 2857 h 9657"/>
                <a:gd name="T8" fmla="*/ 5967 w 9652"/>
                <a:gd name="T9" fmla="*/ 2039 h 9657"/>
                <a:gd name="T10" fmla="*/ 7620 w 9652"/>
                <a:gd name="T11" fmla="*/ 827 h 9657"/>
                <a:gd name="T12" fmla="*/ 8831 w 9652"/>
                <a:gd name="T13" fmla="*/ 2479 h 9657"/>
                <a:gd name="T14" fmla="*/ 7179 w 9652"/>
                <a:gd name="T15" fmla="*/ 3691 h 9657"/>
                <a:gd name="T16" fmla="*/ 5967 w 9652"/>
                <a:gd name="T17" fmla="*/ 2039 h 9657"/>
                <a:gd name="T18" fmla="*/ 6311 w 9652"/>
                <a:gd name="T19" fmla="*/ 5305 h 9657"/>
                <a:gd name="T20" fmla="*/ 5223 w 9652"/>
                <a:gd name="T21" fmla="*/ 8569 h 9657"/>
                <a:gd name="T22" fmla="*/ 8487 w 9652"/>
                <a:gd name="T23" fmla="*/ 9657 h 9657"/>
                <a:gd name="T24" fmla="*/ 9574 w 9652"/>
                <a:gd name="T25" fmla="*/ 6393 h 9657"/>
                <a:gd name="T26" fmla="*/ 8922 w 9652"/>
                <a:gd name="T27" fmla="*/ 8569 h 9657"/>
                <a:gd name="T28" fmla="*/ 6311 w 9652"/>
                <a:gd name="T29" fmla="*/ 9004 h 9657"/>
                <a:gd name="T30" fmla="*/ 5875 w 9652"/>
                <a:gd name="T31" fmla="*/ 6393 h 9657"/>
                <a:gd name="T32" fmla="*/ 8487 w 9652"/>
                <a:gd name="T33" fmla="*/ 5958 h 9657"/>
                <a:gd name="T34" fmla="*/ 8922 w 9652"/>
                <a:gd name="T35" fmla="*/ 8569 h 9657"/>
                <a:gd name="T36" fmla="*/ 1088 w 9652"/>
                <a:gd name="T37" fmla="*/ 5305 h 9657"/>
                <a:gd name="T38" fmla="*/ 0 w 9652"/>
                <a:gd name="T39" fmla="*/ 8569 h 9657"/>
                <a:gd name="T40" fmla="*/ 3264 w 9652"/>
                <a:gd name="T41" fmla="*/ 9657 h 9657"/>
                <a:gd name="T42" fmla="*/ 4352 w 9652"/>
                <a:gd name="T43" fmla="*/ 6393 h 9657"/>
                <a:gd name="T44" fmla="*/ 3699 w 9652"/>
                <a:gd name="T45" fmla="*/ 8569 h 9657"/>
                <a:gd name="T46" fmla="*/ 1088 w 9652"/>
                <a:gd name="T47" fmla="*/ 9004 h 9657"/>
                <a:gd name="T48" fmla="*/ 653 w 9652"/>
                <a:gd name="T49" fmla="*/ 6393 h 9657"/>
                <a:gd name="T50" fmla="*/ 3264 w 9652"/>
                <a:gd name="T51" fmla="*/ 5958 h 9657"/>
                <a:gd name="T52" fmla="*/ 3699 w 9652"/>
                <a:gd name="T53" fmla="*/ 8569 h 9657"/>
                <a:gd name="T54" fmla="*/ 1088 w 9652"/>
                <a:gd name="T55" fmla="*/ 82 h 9657"/>
                <a:gd name="T56" fmla="*/ 0 w 9652"/>
                <a:gd name="T57" fmla="*/ 3346 h 9657"/>
                <a:gd name="T58" fmla="*/ 3264 w 9652"/>
                <a:gd name="T59" fmla="*/ 4434 h 9657"/>
                <a:gd name="T60" fmla="*/ 4352 w 9652"/>
                <a:gd name="T61" fmla="*/ 1170 h 9657"/>
                <a:gd name="T62" fmla="*/ 3699 w 9652"/>
                <a:gd name="T63" fmla="*/ 3346 h 9657"/>
                <a:gd name="T64" fmla="*/ 1088 w 9652"/>
                <a:gd name="T65" fmla="*/ 3782 h 9657"/>
                <a:gd name="T66" fmla="*/ 653 w 9652"/>
                <a:gd name="T67" fmla="*/ 1170 h 9657"/>
                <a:gd name="T68" fmla="*/ 3264 w 9652"/>
                <a:gd name="T69" fmla="*/ 735 h 9657"/>
                <a:gd name="T70" fmla="*/ 3699 w 9652"/>
                <a:gd name="T71" fmla="*/ 3346 h 9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52" h="9657">
                  <a:moveTo>
                    <a:pt x="6795" y="4179"/>
                  </a:moveTo>
                  <a:cubicBezTo>
                    <a:pt x="7127" y="4511"/>
                    <a:pt x="7665" y="4511"/>
                    <a:pt x="7997" y="4179"/>
                  </a:cubicBezTo>
                  <a:lnTo>
                    <a:pt x="9320" y="2857"/>
                  </a:lnTo>
                  <a:cubicBezTo>
                    <a:pt x="9652" y="2525"/>
                    <a:pt x="9652" y="1986"/>
                    <a:pt x="9320" y="1655"/>
                  </a:cubicBezTo>
                  <a:lnTo>
                    <a:pt x="7997" y="332"/>
                  </a:lnTo>
                  <a:cubicBezTo>
                    <a:pt x="7665" y="0"/>
                    <a:pt x="7127" y="0"/>
                    <a:pt x="6795" y="332"/>
                  </a:cubicBezTo>
                  <a:lnTo>
                    <a:pt x="5472" y="1655"/>
                  </a:lnTo>
                  <a:cubicBezTo>
                    <a:pt x="5140" y="1986"/>
                    <a:pt x="5140" y="2525"/>
                    <a:pt x="5472" y="2857"/>
                  </a:cubicBezTo>
                  <a:lnTo>
                    <a:pt x="6795" y="4179"/>
                  </a:lnTo>
                  <a:close/>
                  <a:moveTo>
                    <a:pt x="5967" y="2039"/>
                  </a:moveTo>
                  <a:lnTo>
                    <a:pt x="7179" y="827"/>
                  </a:lnTo>
                  <a:cubicBezTo>
                    <a:pt x="7301" y="705"/>
                    <a:pt x="7498" y="705"/>
                    <a:pt x="7620" y="827"/>
                  </a:cubicBezTo>
                  <a:lnTo>
                    <a:pt x="8831" y="2039"/>
                  </a:lnTo>
                  <a:cubicBezTo>
                    <a:pt x="8953" y="2160"/>
                    <a:pt x="8953" y="2357"/>
                    <a:pt x="8831" y="2479"/>
                  </a:cubicBezTo>
                  <a:lnTo>
                    <a:pt x="7620" y="3691"/>
                  </a:lnTo>
                  <a:cubicBezTo>
                    <a:pt x="7498" y="3813"/>
                    <a:pt x="7301" y="3813"/>
                    <a:pt x="7179" y="3691"/>
                  </a:cubicBezTo>
                  <a:lnTo>
                    <a:pt x="5967" y="2479"/>
                  </a:lnTo>
                  <a:cubicBezTo>
                    <a:pt x="5846" y="2357"/>
                    <a:pt x="5846" y="2160"/>
                    <a:pt x="5967" y="2039"/>
                  </a:cubicBezTo>
                  <a:close/>
                  <a:moveTo>
                    <a:pt x="8487" y="5305"/>
                  </a:moveTo>
                  <a:lnTo>
                    <a:pt x="6311" y="5305"/>
                  </a:lnTo>
                  <a:cubicBezTo>
                    <a:pt x="5710" y="5305"/>
                    <a:pt x="5223" y="5792"/>
                    <a:pt x="5223" y="6393"/>
                  </a:cubicBezTo>
                  <a:lnTo>
                    <a:pt x="5223" y="8569"/>
                  </a:lnTo>
                  <a:cubicBezTo>
                    <a:pt x="5223" y="9169"/>
                    <a:pt x="5710" y="9657"/>
                    <a:pt x="6311" y="9657"/>
                  </a:cubicBezTo>
                  <a:lnTo>
                    <a:pt x="8487" y="9657"/>
                  </a:lnTo>
                  <a:cubicBezTo>
                    <a:pt x="9087" y="9657"/>
                    <a:pt x="9574" y="9169"/>
                    <a:pt x="9574" y="8569"/>
                  </a:cubicBezTo>
                  <a:lnTo>
                    <a:pt x="9574" y="6393"/>
                  </a:lnTo>
                  <a:cubicBezTo>
                    <a:pt x="9574" y="5792"/>
                    <a:pt x="9087" y="5305"/>
                    <a:pt x="8487" y="5305"/>
                  </a:cubicBezTo>
                  <a:close/>
                  <a:moveTo>
                    <a:pt x="8922" y="8569"/>
                  </a:moveTo>
                  <a:cubicBezTo>
                    <a:pt x="8922" y="8809"/>
                    <a:pt x="8727" y="9004"/>
                    <a:pt x="8487" y="9004"/>
                  </a:cubicBezTo>
                  <a:lnTo>
                    <a:pt x="6311" y="9004"/>
                  </a:lnTo>
                  <a:cubicBezTo>
                    <a:pt x="6070" y="9004"/>
                    <a:pt x="5875" y="8809"/>
                    <a:pt x="5875" y="8569"/>
                  </a:cubicBezTo>
                  <a:lnTo>
                    <a:pt x="5875" y="6393"/>
                  </a:lnTo>
                  <a:cubicBezTo>
                    <a:pt x="5875" y="6152"/>
                    <a:pt x="6070" y="5958"/>
                    <a:pt x="6311" y="5958"/>
                  </a:cubicBezTo>
                  <a:lnTo>
                    <a:pt x="8487" y="5958"/>
                  </a:lnTo>
                  <a:cubicBezTo>
                    <a:pt x="8727" y="5958"/>
                    <a:pt x="8922" y="6152"/>
                    <a:pt x="8922" y="6393"/>
                  </a:cubicBezTo>
                  <a:lnTo>
                    <a:pt x="8922" y="8569"/>
                  </a:lnTo>
                  <a:close/>
                  <a:moveTo>
                    <a:pt x="3264" y="5305"/>
                  </a:moveTo>
                  <a:lnTo>
                    <a:pt x="1088" y="5305"/>
                  </a:lnTo>
                  <a:cubicBezTo>
                    <a:pt x="487" y="5305"/>
                    <a:pt x="0" y="5792"/>
                    <a:pt x="0" y="6393"/>
                  </a:cubicBezTo>
                  <a:lnTo>
                    <a:pt x="0" y="8569"/>
                  </a:lnTo>
                  <a:cubicBezTo>
                    <a:pt x="0" y="9169"/>
                    <a:pt x="487" y="9657"/>
                    <a:pt x="1088" y="9657"/>
                  </a:cubicBezTo>
                  <a:lnTo>
                    <a:pt x="3264" y="9657"/>
                  </a:lnTo>
                  <a:cubicBezTo>
                    <a:pt x="3865" y="9657"/>
                    <a:pt x="4352" y="9169"/>
                    <a:pt x="4352" y="8569"/>
                  </a:cubicBezTo>
                  <a:lnTo>
                    <a:pt x="4352" y="6393"/>
                  </a:lnTo>
                  <a:cubicBezTo>
                    <a:pt x="4352" y="5792"/>
                    <a:pt x="3865" y="5305"/>
                    <a:pt x="3264" y="5305"/>
                  </a:cubicBezTo>
                  <a:close/>
                  <a:moveTo>
                    <a:pt x="3699" y="8569"/>
                  </a:moveTo>
                  <a:cubicBezTo>
                    <a:pt x="3699" y="8809"/>
                    <a:pt x="3505" y="9004"/>
                    <a:pt x="3264" y="9004"/>
                  </a:cubicBezTo>
                  <a:lnTo>
                    <a:pt x="1088" y="9004"/>
                  </a:lnTo>
                  <a:cubicBezTo>
                    <a:pt x="848" y="9004"/>
                    <a:pt x="653" y="8809"/>
                    <a:pt x="653" y="8569"/>
                  </a:cubicBezTo>
                  <a:lnTo>
                    <a:pt x="653" y="6393"/>
                  </a:lnTo>
                  <a:cubicBezTo>
                    <a:pt x="653" y="6152"/>
                    <a:pt x="848" y="5958"/>
                    <a:pt x="1088" y="5958"/>
                  </a:cubicBezTo>
                  <a:lnTo>
                    <a:pt x="3264" y="5958"/>
                  </a:lnTo>
                  <a:cubicBezTo>
                    <a:pt x="3505" y="5958"/>
                    <a:pt x="3699" y="6152"/>
                    <a:pt x="3699" y="6393"/>
                  </a:cubicBezTo>
                  <a:lnTo>
                    <a:pt x="3699" y="8569"/>
                  </a:lnTo>
                  <a:close/>
                  <a:moveTo>
                    <a:pt x="3264" y="82"/>
                  </a:moveTo>
                  <a:lnTo>
                    <a:pt x="1088" y="82"/>
                  </a:lnTo>
                  <a:cubicBezTo>
                    <a:pt x="487" y="82"/>
                    <a:pt x="0" y="569"/>
                    <a:pt x="0" y="1170"/>
                  </a:cubicBezTo>
                  <a:lnTo>
                    <a:pt x="0" y="3346"/>
                  </a:lnTo>
                  <a:cubicBezTo>
                    <a:pt x="0" y="3947"/>
                    <a:pt x="487" y="4434"/>
                    <a:pt x="1088" y="4434"/>
                  </a:cubicBezTo>
                  <a:lnTo>
                    <a:pt x="3264" y="4434"/>
                  </a:lnTo>
                  <a:cubicBezTo>
                    <a:pt x="3865" y="4434"/>
                    <a:pt x="4352" y="3947"/>
                    <a:pt x="4352" y="3346"/>
                  </a:cubicBezTo>
                  <a:lnTo>
                    <a:pt x="4352" y="1170"/>
                  </a:lnTo>
                  <a:cubicBezTo>
                    <a:pt x="4352" y="569"/>
                    <a:pt x="3865" y="82"/>
                    <a:pt x="3264" y="82"/>
                  </a:cubicBezTo>
                  <a:close/>
                  <a:moveTo>
                    <a:pt x="3699" y="3346"/>
                  </a:moveTo>
                  <a:cubicBezTo>
                    <a:pt x="3699" y="3587"/>
                    <a:pt x="3505" y="3782"/>
                    <a:pt x="3264" y="3782"/>
                  </a:cubicBezTo>
                  <a:lnTo>
                    <a:pt x="1088" y="3782"/>
                  </a:lnTo>
                  <a:cubicBezTo>
                    <a:pt x="848" y="3782"/>
                    <a:pt x="653" y="3587"/>
                    <a:pt x="653" y="3346"/>
                  </a:cubicBezTo>
                  <a:lnTo>
                    <a:pt x="653" y="1170"/>
                  </a:lnTo>
                  <a:cubicBezTo>
                    <a:pt x="653" y="930"/>
                    <a:pt x="848" y="735"/>
                    <a:pt x="1088" y="735"/>
                  </a:cubicBezTo>
                  <a:lnTo>
                    <a:pt x="3264" y="735"/>
                  </a:lnTo>
                  <a:cubicBezTo>
                    <a:pt x="3505" y="735"/>
                    <a:pt x="3699" y="930"/>
                    <a:pt x="3699" y="1170"/>
                  </a:cubicBezTo>
                  <a:lnTo>
                    <a:pt x="3699" y="33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49" name="文本框 148">
            <a:extLst>
              <a:ext uri="{FF2B5EF4-FFF2-40B4-BE49-F238E27FC236}">
                <a16:creationId xmlns:a16="http://schemas.microsoft.com/office/drawing/2014/main" id="{892538B1-F23B-4B58-A233-C95DEDD67D6A}"/>
              </a:ext>
            </a:extLst>
          </p:cNvPr>
          <p:cNvSpPr txBox="1"/>
          <p:nvPr/>
        </p:nvSpPr>
        <p:spPr>
          <a:xfrm>
            <a:off x="5223372" y="2173078"/>
            <a:ext cx="1390048" cy="369332"/>
          </a:xfrm>
          <a:prstGeom prst="rect">
            <a:avLst/>
          </a:prstGeom>
          <a:solidFill>
            <a:schemeClr val="accent1">
              <a:lumMod val="20000"/>
              <a:lumOff val="80000"/>
            </a:schemeClr>
          </a:solidFill>
          <a:ln w="12700">
            <a:noFill/>
          </a:ln>
        </p:spPr>
        <p:txBody>
          <a:bodyPr wrap="square" rtlCol="0">
            <a:spAutoFit/>
          </a:bodyPr>
          <a:lstStyle/>
          <a:p>
            <a:pPr algn="ctr"/>
            <a:r>
              <a:rPr lang="zh-CN" altLang="en-US" b="1">
                <a:latin typeface="+mj-ea"/>
                <a:ea typeface="+mj-ea"/>
              </a:rPr>
              <a:t>优点、缺点</a:t>
            </a:r>
            <a:endParaRPr lang="zh-CN" altLang="en-US" b="1" dirty="0">
              <a:latin typeface="+mj-ea"/>
              <a:ea typeface="+mj-ea"/>
            </a:endParaRPr>
          </a:p>
        </p:txBody>
      </p:sp>
      <p:sp>
        <p:nvSpPr>
          <p:cNvPr id="150" name="文本框 149">
            <a:extLst>
              <a:ext uri="{FF2B5EF4-FFF2-40B4-BE49-F238E27FC236}">
                <a16:creationId xmlns:a16="http://schemas.microsoft.com/office/drawing/2014/main" id="{33CCF780-3408-49BC-B066-F531C28AC63D}"/>
              </a:ext>
            </a:extLst>
          </p:cNvPr>
          <p:cNvSpPr txBox="1"/>
          <p:nvPr/>
        </p:nvSpPr>
        <p:spPr>
          <a:xfrm>
            <a:off x="5223372" y="2916141"/>
            <a:ext cx="1390048" cy="369332"/>
          </a:xfrm>
          <a:prstGeom prst="rect">
            <a:avLst/>
          </a:prstGeom>
          <a:solidFill>
            <a:schemeClr val="accent1">
              <a:lumMod val="20000"/>
              <a:lumOff val="80000"/>
            </a:schemeClr>
          </a:solidFill>
          <a:ln w="12700">
            <a:noFill/>
          </a:ln>
        </p:spPr>
        <p:txBody>
          <a:bodyPr wrap="square" rtlCol="0">
            <a:spAutoFit/>
          </a:bodyPr>
          <a:lstStyle/>
          <a:p>
            <a:pPr algn="ctr"/>
            <a:r>
              <a:rPr lang="zh-CN" altLang="en-US" b="1">
                <a:latin typeface="+mj-ea"/>
                <a:ea typeface="+mj-ea"/>
              </a:rPr>
              <a:t>适用范围</a:t>
            </a:r>
            <a:endParaRPr lang="zh-CN" altLang="en-US" b="1" dirty="0">
              <a:latin typeface="+mj-ea"/>
              <a:ea typeface="+mj-ea"/>
            </a:endParaRPr>
          </a:p>
        </p:txBody>
      </p:sp>
      <p:sp>
        <p:nvSpPr>
          <p:cNvPr id="151" name="文本框 150">
            <a:extLst>
              <a:ext uri="{FF2B5EF4-FFF2-40B4-BE49-F238E27FC236}">
                <a16:creationId xmlns:a16="http://schemas.microsoft.com/office/drawing/2014/main" id="{53053165-13CB-4774-8BC3-884A94E53A62}"/>
              </a:ext>
            </a:extLst>
          </p:cNvPr>
          <p:cNvSpPr txBox="1"/>
          <p:nvPr/>
        </p:nvSpPr>
        <p:spPr>
          <a:xfrm>
            <a:off x="5223372" y="3659205"/>
            <a:ext cx="1390048" cy="369332"/>
          </a:xfrm>
          <a:prstGeom prst="rect">
            <a:avLst/>
          </a:prstGeom>
          <a:solidFill>
            <a:schemeClr val="accent1">
              <a:lumMod val="20000"/>
              <a:lumOff val="80000"/>
            </a:schemeClr>
          </a:solidFill>
          <a:ln w="12700">
            <a:noFill/>
          </a:ln>
        </p:spPr>
        <p:txBody>
          <a:bodyPr wrap="square" rtlCol="0">
            <a:spAutoFit/>
          </a:bodyPr>
          <a:lstStyle/>
          <a:p>
            <a:pPr algn="ctr"/>
            <a:r>
              <a:rPr lang="zh-CN" altLang="en-US" b="1">
                <a:latin typeface="+mj-ea"/>
                <a:ea typeface="+mj-ea"/>
              </a:rPr>
              <a:t>功能边界</a:t>
            </a:r>
            <a:endParaRPr lang="zh-CN" altLang="en-US" b="1" dirty="0">
              <a:latin typeface="+mj-ea"/>
              <a:ea typeface="+mj-ea"/>
            </a:endParaRPr>
          </a:p>
        </p:txBody>
      </p:sp>
      <p:grpSp>
        <p:nvGrpSpPr>
          <p:cNvPr id="153" name="组合 152">
            <a:extLst>
              <a:ext uri="{FF2B5EF4-FFF2-40B4-BE49-F238E27FC236}">
                <a16:creationId xmlns:a16="http://schemas.microsoft.com/office/drawing/2014/main" id="{C26C655A-693B-43E4-930B-018F87EDBE0E}"/>
              </a:ext>
            </a:extLst>
          </p:cNvPr>
          <p:cNvGrpSpPr/>
          <p:nvPr/>
        </p:nvGrpSpPr>
        <p:grpSpPr>
          <a:xfrm>
            <a:off x="2106482" y="5629019"/>
            <a:ext cx="1390048" cy="836960"/>
            <a:chOff x="1897920" y="5629019"/>
            <a:chExt cx="1390048" cy="836960"/>
          </a:xfrm>
        </p:grpSpPr>
        <p:sp>
          <p:nvSpPr>
            <p:cNvPr id="26" name="箭头: 右 25">
              <a:extLst>
                <a:ext uri="{FF2B5EF4-FFF2-40B4-BE49-F238E27FC236}">
                  <a16:creationId xmlns:a16="http://schemas.microsoft.com/office/drawing/2014/main" id="{11AFA30B-394A-4B98-A950-C2F40E7125ED}"/>
                </a:ext>
              </a:extLst>
            </p:cNvPr>
            <p:cNvSpPr/>
            <p:nvPr/>
          </p:nvSpPr>
          <p:spPr>
            <a:xfrm>
              <a:off x="2396002" y="5629019"/>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52" name="文本框 151">
              <a:extLst>
                <a:ext uri="{FF2B5EF4-FFF2-40B4-BE49-F238E27FC236}">
                  <a16:creationId xmlns:a16="http://schemas.microsoft.com/office/drawing/2014/main" id="{7E7F481E-DC3B-49D1-8358-BCD02AE4DD25}"/>
                </a:ext>
              </a:extLst>
            </p:cNvPr>
            <p:cNvSpPr txBox="1"/>
            <p:nvPr/>
          </p:nvSpPr>
          <p:spPr>
            <a:xfrm>
              <a:off x="1897920" y="6096647"/>
              <a:ext cx="1390048" cy="369332"/>
            </a:xfrm>
            <a:prstGeom prst="rect">
              <a:avLst/>
            </a:prstGeom>
            <a:noFill/>
            <a:ln w="12700">
              <a:noFill/>
            </a:ln>
          </p:spPr>
          <p:txBody>
            <a:bodyPr wrap="square" rtlCol="0">
              <a:spAutoFit/>
            </a:bodyPr>
            <a:lstStyle/>
            <a:p>
              <a:pPr algn="ctr"/>
              <a:r>
                <a:rPr lang="zh-CN" altLang="en-US" b="1">
                  <a:latin typeface="+mj-ea"/>
                  <a:ea typeface="+mj-ea"/>
                </a:rPr>
                <a:t>适用方法</a:t>
              </a:r>
              <a:endParaRPr lang="zh-CN" altLang="en-US" b="1" dirty="0">
                <a:latin typeface="+mj-ea"/>
                <a:ea typeface="+mj-ea"/>
              </a:endParaRPr>
            </a:p>
          </p:txBody>
        </p:sp>
      </p:grpSp>
      <p:grpSp>
        <p:nvGrpSpPr>
          <p:cNvPr id="162" name="组合 161">
            <a:extLst>
              <a:ext uri="{FF2B5EF4-FFF2-40B4-BE49-F238E27FC236}">
                <a16:creationId xmlns:a16="http://schemas.microsoft.com/office/drawing/2014/main" id="{42417B80-49B6-4DC3-BC07-0F34B5077684}"/>
              </a:ext>
            </a:extLst>
          </p:cNvPr>
          <p:cNvGrpSpPr/>
          <p:nvPr/>
        </p:nvGrpSpPr>
        <p:grpSpPr>
          <a:xfrm>
            <a:off x="5737807" y="5629019"/>
            <a:ext cx="1390048" cy="836960"/>
            <a:chOff x="1897920" y="5629019"/>
            <a:chExt cx="1390048" cy="836960"/>
          </a:xfrm>
        </p:grpSpPr>
        <p:sp>
          <p:nvSpPr>
            <p:cNvPr id="163" name="箭头: 右 162">
              <a:extLst>
                <a:ext uri="{FF2B5EF4-FFF2-40B4-BE49-F238E27FC236}">
                  <a16:creationId xmlns:a16="http://schemas.microsoft.com/office/drawing/2014/main" id="{A3EDD2C7-F999-4556-9F12-6BEA59289AC5}"/>
                </a:ext>
              </a:extLst>
            </p:cNvPr>
            <p:cNvSpPr/>
            <p:nvPr/>
          </p:nvSpPr>
          <p:spPr>
            <a:xfrm>
              <a:off x="2396002" y="5629019"/>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64" name="文本框 163">
              <a:extLst>
                <a:ext uri="{FF2B5EF4-FFF2-40B4-BE49-F238E27FC236}">
                  <a16:creationId xmlns:a16="http://schemas.microsoft.com/office/drawing/2014/main" id="{76BD73C4-07C9-42F3-9E3D-86D32F34F8E2}"/>
                </a:ext>
              </a:extLst>
            </p:cNvPr>
            <p:cNvSpPr txBox="1"/>
            <p:nvPr/>
          </p:nvSpPr>
          <p:spPr>
            <a:xfrm>
              <a:off x="1897920" y="6096647"/>
              <a:ext cx="1390048" cy="369332"/>
            </a:xfrm>
            <a:prstGeom prst="rect">
              <a:avLst/>
            </a:prstGeom>
            <a:noFill/>
            <a:ln w="12700">
              <a:noFill/>
            </a:ln>
          </p:spPr>
          <p:txBody>
            <a:bodyPr wrap="square" rtlCol="0">
              <a:spAutoFit/>
            </a:bodyPr>
            <a:lstStyle/>
            <a:p>
              <a:pPr algn="ctr"/>
              <a:r>
                <a:rPr lang="zh-CN" altLang="en-US" b="1">
                  <a:latin typeface="+mj-ea"/>
                  <a:ea typeface="+mj-ea"/>
                </a:rPr>
                <a:t>人工抽取</a:t>
              </a:r>
              <a:endParaRPr lang="zh-CN" altLang="en-US" b="1" dirty="0">
                <a:latin typeface="+mj-ea"/>
                <a:ea typeface="+mj-ea"/>
              </a:endParaRPr>
            </a:p>
          </p:txBody>
        </p:sp>
      </p:grpSp>
      <p:cxnSp>
        <p:nvCxnSpPr>
          <p:cNvPr id="166" name="连接符: 肘形 165">
            <a:extLst>
              <a:ext uri="{FF2B5EF4-FFF2-40B4-BE49-F238E27FC236}">
                <a16:creationId xmlns:a16="http://schemas.microsoft.com/office/drawing/2014/main" id="{170F764B-F087-4189-8CA1-6045B16CC1D9}"/>
              </a:ext>
            </a:extLst>
          </p:cNvPr>
          <p:cNvCxnSpPr>
            <a:cxnSpLocks/>
            <a:stCxn id="149" idx="3"/>
          </p:cNvCxnSpPr>
          <p:nvPr/>
        </p:nvCxnSpPr>
        <p:spPr>
          <a:xfrm>
            <a:off x="6613420" y="2357744"/>
            <a:ext cx="700297" cy="73618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连接符: 肘形 167">
            <a:extLst>
              <a:ext uri="{FF2B5EF4-FFF2-40B4-BE49-F238E27FC236}">
                <a16:creationId xmlns:a16="http://schemas.microsoft.com/office/drawing/2014/main" id="{5E25BF0B-3493-4334-8774-764726BFADA3}"/>
              </a:ext>
            </a:extLst>
          </p:cNvPr>
          <p:cNvCxnSpPr>
            <a:cxnSpLocks/>
            <a:stCxn id="150" idx="3"/>
          </p:cNvCxnSpPr>
          <p:nvPr/>
        </p:nvCxnSpPr>
        <p:spPr>
          <a:xfrm flipV="1">
            <a:off x="6613420" y="3093929"/>
            <a:ext cx="700297" cy="687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连接符: 肘形 169">
            <a:extLst>
              <a:ext uri="{FF2B5EF4-FFF2-40B4-BE49-F238E27FC236}">
                <a16:creationId xmlns:a16="http://schemas.microsoft.com/office/drawing/2014/main" id="{6E887DFA-193A-4B2B-9025-641C26B62D02}"/>
              </a:ext>
            </a:extLst>
          </p:cNvPr>
          <p:cNvCxnSpPr>
            <a:cxnSpLocks/>
            <a:stCxn id="151" idx="3"/>
          </p:cNvCxnSpPr>
          <p:nvPr/>
        </p:nvCxnSpPr>
        <p:spPr>
          <a:xfrm flipV="1">
            <a:off x="6613420" y="3093929"/>
            <a:ext cx="700297" cy="74994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组合 173">
            <a:extLst>
              <a:ext uri="{FF2B5EF4-FFF2-40B4-BE49-F238E27FC236}">
                <a16:creationId xmlns:a16="http://schemas.microsoft.com/office/drawing/2014/main" id="{D9EF71F0-72E5-4451-BDD2-F324FA9F5E99}"/>
              </a:ext>
            </a:extLst>
          </p:cNvPr>
          <p:cNvGrpSpPr/>
          <p:nvPr/>
        </p:nvGrpSpPr>
        <p:grpSpPr>
          <a:xfrm>
            <a:off x="7399092" y="2381844"/>
            <a:ext cx="1331809" cy="1335680"/>
            <a:chOff x="1788807" y="5515016"/>
            <a:chExt cx="1331809" cy="1335680"/>
          </a:xfrm>
        </p:grpSpPr>
        <p:sp>
          <p:nvSpPr>
            <p:cNvPr id="175" name="矩形 174">
              <a:extLst>
                <a:ext uri="{FF2B5EF4-FFF2-40B4-BE49-F238E27FC236}">
                  <a16:creationId xmlns:a16="http://schemas.microsoft.com/office/drawing/2014/main" id="{3F617105-7397-4812-8694-DA856BAAF8A0}"/>
                </a:ext>
              </a:extLst>
            </p:cNvPr>
            <p:cNvSpPr/>
            <p:nvPr/>
          </p:nvSpPr>
          <p:spPr>
            <a:xfrm>
              <a:off x="1788807" y="6204365"/>
              <a:ext cx="1331809" cy="646331"/>
            </a:xfrm>
            <a:prstGeom prst="rect">
              <a:avLst/>
            </a:prstGeom>
          </p:spPr>
          <p:txBody>
            <a:bodyPr wrap="square">
              <a:spAutoFit/>
            </a:bodyPr>
            <a:lstStyle/>
            <a:p>
              <a:pPr>
                <a:spcBef>
                  <a:spcPct val="50000"/>
                </a:spcBef>
              </a:pPr>
              <a:r>
                <a:rPr lang="zh-CN" altLang="en-US" b="1">
                  <a:latin typeface="Times New Roman" panose="02020603050405020304" pitchFamily="18" charset="0"/>
                  <a:ea typeface="微软雅黑" panose="020B0503020204020204" pitchFamily="34" charset="-122"/>
                  <a:sym typeface="Times New Roman" panose="02020603050405020304" pitchFamily="18" charset="0"/>
                </a:rPr>
                <a:t>规则化方法选用规范</a:t>
              </a:r>
              <a:endParaRPr lang="en-US" altLang="zh-CN"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76" name="white-page-with-folded-corner_19864">
              <a:extLst>
                <a:ext uri="{FF2B5EF4-FFF2-40B4-BE49-F238E27FC236}">
                  <a16:creationId xmlns:a16="http://schemas.microsoft.com/office/drawing/2014/main" id="{793B51A5-8096-44C1-A8BA-F0E976E70B8C}"/>
                </a:ext>
              </a:extLst>
            </p:cNvPr>
            <p:cNvSpPr/>
            <p:nvPr/>
          </p:nvSpPr>
          <p:spPr>
            <a:xfrm>
              <a:off x="2108395" y="5515016"/>
              <a:ext cx="690042" cy="649557"/>
            </a:xfrm>
            <a:custGeom>
              <a:avLst/>
              <a:gdLst>
                <a:gd name="connsiteX0" fmla="*/ 421207 w 609405"/>
                <a:gd name="connsiteY0" fmla="*/ 484025 h 573651"/>
                <a:gd name="connsiteX1" fmla="*/ 528749 w 609405"/>
                <a:gd name="connsiteY1" fmla="*/ 484025 h 573651"/>
                <a:gd name="connsiteX2" fmla="*/ 537711 w 609405"/>
                <a:gd name="connsiteY2" fmla="*/ 492991 h 573651"/>
                <a:gd name="connsiteX3" fmla="*/ 528749 w 609405"/>
                <a:gd name="connsiteY3" fmla="*/ 501956 h 573651"/>
                <a:gd name="connsiteX4" fmla="*/ 421207 w 609405"/>
                <a:gd name="connsiteY4" fmla="*/ 501956 h 573651"/>
                <a:gd name="connsiteX5" fmla="*/ 412245 w 609405"/>
                <a:gd name="connsiteY5" fmla="*/ 492991 h 573651"/>
                <a:gd name="connsiteX6" fmla="*/ 421207 w 609405"/>
                <a:gd name="connsiteY6" fmla="*/ 484025 h 573651"/>
                <a:gd name="connsiteX7" fmla="*/ 80657 w 609405"/>
                <a:gd name="connsiteY7" fmla="*/ 412333 h 573651"/>
                <a:gd name="connsiteX8" fmla="*/ 295741 w 609405"/>
                <a:gd name="connsiteY8" fmla="*/ 412333 h 573651"/>
                <a:gd name="connsiteX9" fmla="*/ 304703 w 609405"/>
                <a:gd name="connsiteY9" fmla="*/ 421297 h 573651"/>
                <a:gd name="connsiteX10" fmla="*/ 295741 w 609405"/>
                <a:gd name="connsiteY10" fmla="*/ 430262 h 573651"/>
                <a:gd name="connsiteX11" fmla="*/ 80657 w 609405"/>
                <a:gd name="connsiteY11" fmla="*/ 430262 h 573651"/>
                <a:gd name="connsiteX12" fmla="*/ 71695 w 609405"/>
                <a:gd name="connsiteY12" fmla="*/ 421297 h 573651"/>
                <a:gd name="connsiteX13" fmla="*/ 80657 w 609405"/>
                <a:gd name="connsiteY13" fmla="*/ 412333 h 573651"/>
                <a:gd name="connsiteX14" fmla="*/ 421207 w 609405"/>
                <a:gd name="connsiteY14" fmla="*/ 412302 h 573651"/>
                <a:gd name="connsiteX15" fmla="*/ 528749 w 609405"/>
                <a:gd name="connsiteY15" fmla="*/ 412302 h 573651"/>
                <a:gd name="connsiteX16" fmla="*/ 537711 w 609405"/>
                <a:gd name="connsiteY16" fmla="*/ 421267 h 573651"/>
                <a:gd name="connsiteX17" fmla="*/ 528749 w 609405"/>
                <a:gd name="connsiteY17" fmla="*/ 430233 h 573651"/>
                <a:gd name="connsiteX18" fmla="*/ 421207 w 609405"/>
                <a:gd name="connsiteY18" fmla="*/ 430233 h 573651"/>
                <a:gd name="connsiteX19" fmla="*/ 412245 w 609405"/>
                <a:gd name="connsiteY19" fmla="*/ 421267 h 573651"/>
                <a:gd name="connsiteX20" fmla="*/ 421207 w 609405"/>
                <a:gd name="connsiteY20" fmla="*/ 412302 h 573651"/>
                <a:gd name="connsiteX21" fmla="*/ 80657 w 609405"/>
                <a:gd name="connsiteY21" fmla="*/ 340616 h 573651"/>
                <a:gd name="connsiteX22" fmla="*/ 295741 w 609405"/>
                <a:gd name="connsiteY22" fmla="*/ 340616 h 573651"/>
                <a:gd name="connsiteX23" fmla="*/ 304703 w 609405"/>
                <a:gd name="connsiteY23" fmla="*/ 349581 h 573651"/>
                <a:gd name="connsiteX24" fmla="*/ 295741 w 609405"/>
                <a:gd name="connsiteY24" fmla="*/ 358545 h 573651"/>
                <a:gd name="connsiteX25" fmla="*/ 80657 w 609405"/>
                <a:gd name="connsiteY25" fmla="*/ 358545 h 573651"/>
                <a:gd name="connsiteX26" fmla="*/ 71695 w 609405"/>
                <a:gd name="connsiteY26" fmla="*/ 349581 h 573651"/>
                <a:gd name="connsiteX27" fmla="*/ 80657 w 609405"/>
                <a:gd name="connsiteY27" fmla="*/ 340616 h 573651"/>
                <a:gd name="connsiteX28" fmla="*/ 421207 w 609405"/>
                <a:gd name="connsiteY28" fmla="*/ 340578 h 573651"/>
                <a:gd name="connsiteX29" fmla="*/ 528749 w 609405"/>
                <a:gd name="connsiteY29" fmla="*/ 340578 h 573651"/>
                <a:gd name="connsiteX30" fmla="*/ 537711 w 609405"/>
                <a:gd name="connsiteY30" fmla="*/ 349544 h 573651"/>
                <a:gd name="connsiteX31" fmla="*/ 528749 w 609405"/>
                <a:gd name="connsiteY31" fmla="*/ 358509 h 573651"/>
                <a:gd name="connsiteX32" fmla="*/ 421207 w 609405"/>
                <a:gd name="connsiteY32" fmla="*/ 358509 h 573651"/>
                <a:gd name="connsiteX33" fmla="*/ 412245 w 609405"/>
                <a:gd name="connsiteY33" fmla="*/ 349544 h 573651"/>
                <a:gd name="connsiteX34" fmla="*/ 421207 w 609405"/>
                <a:gd name="connsiteY34" fmla="*/ 340578 h 573651"/>
                <a:gd name="connsiteX35" fmla="*/ 80657 w 609405"/>
                <a:gd name="connsiteY35" fmla="*/ 268899 h 573651"/>
                <a:gd name="connsiteX36" fmla="*/ 295741 w 609405"/>
                <a:gd name="connsiteY36" fmla="*/ 268899 h 573651"/>
                <a:gd name="connsiteX37" fmla="*/ 304703 w 609405"/>
                <a:gd name="connsiteY37" fmla="*/ 277864 h 573651"/>
                <a:gd name="connsiteX38" fmla="*/ 295741 w 609405"/>
                <a:gd name="connsiteY38" fmla="*/ 286829 h 573651"/>
                <a:gd name="connsiteX39" fmla="*/ 80657 w 609405"/>
                <a:gd name="connsiteY39" fmla="*/ 286829 h 573651"/>
                <a:gd name="connsiteX40" fmla="*/ 71695 w 609405"/>
                <a:gd name="connsiteY40" fmla="*/ 277864 h 573651"/>
                <a:gd name="connsiteX41" fmla="*/ 80657 w 609405"/>
                <a:gd name="connsiteY41" fmla="*/ 268899 h 573651"/>
                <a:gd name="connsiteX42" fmla="*/ 421207 w 609405"/>
                <a:gd name="connsiteY42" fmla="*/ 268855 h 573651"/>
                <a:gd name="connsiteX43" fmla="*/ 528749 w 609405"/>
                <a:gd name="connsiteY43" fmla="*/ 268855 h 573651"/>
                <a:gd name="connsiteX44" fmla="*/ 537711 w 609405"/>
                <a:gd name="connsiteY44" fmla="*/ 277820 h 573651"/>
                <a:gd name="connsiteX45" fmla="*/ 528749 w 609405"/>
                <a:gd name="connsiteY45" fmla="*/ 286786 h 573651"/>
                <a:gd name="connsiteX46" fmla="*/ 421207 w 609405"/>
                <a:gd name="connsiteY46" fmla="*/ 286786 h 573651"/>
                <a:gd name="connsiteX47" fmla="*/ 412245 w 609405"/>
                <a:gd name="connsiteY47" fmla="*/ 277820 h 573651"/>
                <a:gd name="connsiteX48" fmla="*/ 421207 w 609405"/>
                <a:gd name="connsiteY48" fmla="*/ 268855 h 573651"/>
                <a:gd name="connsiteX49" fmla="*/ 80657 w 609405"/>
                <a:gd name="connsiteY49" fmla="*/ 197183 h 573651"/>
                <a:gd name="connsiteX50" fmla="*/ 295741 w 609405"/>
                <a:gd name="connsiteY50" fmla="*/ 197183 h 573651"/>
                <a:gd name="connsiteX51" fmla="*/ 304703 w 609405"/>
                <a:gd name="connsiteY51" fmla="*/ 206147 h 573651"/>
                <a:gd name="connsiteX52" fmla="*/ 295741 w 609405"/>
                <a:gd name="connsiteY52" fmla="*/ 215112 h 573651"/>
                <a:gd name="connsiteX53" fmla="*/ 80657 w 609405"/>
                <a:gd name="connsiteY53" fmla="*/ 215112 h 573651"/>
                <a:gd name="connsiteX54" fmla="*/ 71695 w 609405"/>
                <a:gd name="connsiteY54" fmla="*/ 206147 h 573651"/>
                <a:gd name="connsiteX55" fmla="*/ 80657 w 609405"/>
                <a:gd name="connsiteY55" fmla="*/ 197183 h 573651"/>
                <a:gd name="connsiteX56" fmla="*/ 80657 w 609405"/>
                <a:gd name="connsiteY56" fmla="*/ 125466 h 573651"/>
                <a:gd name="connsiteX57" fmla="*/ 170275 w 609405"/>
                <a:gd name="connsiteY57" fmla="*/ 125466 h 573651"/>
                <a:gd name="connsiteX58" fmla="*/ 179237 w 609405"/>
                <a:gd name="connsiteY58" fmla="*/ 134431 h 573651"/>
                <a:gd name="connsiteX59" fmla="*/ 170275 w 609405"/>
                <a:gd name="connsiteY59" fmla="*/ 143395 h 573651"/>
                <a:gd name="connsiteX60" fmla="*/ 80657 w 609405"/>
                <a:gd name="connsiteY60" fmla="*/ 143395 h 573651"/>
                <a:gd name="connsiteX61" fmla="*/ 71695 w 609405"/>
                <a:gd name="connsiteY61" fmla="*/ 134431 h 573651"/>
                <a:gd name="connsiteX62" fmla="*/ 80657 w 609405"/>
                <a:gd name="connsiteY62" fmla="*/ 125466 h 573651"/>
                <a:gd name="connsiteX63" fmla="*/ 483939 w 609405"/>
                <a:gd name="connsiteY63" fmla="*/ 102305 h 573651"/>
                <a:gd name="connsiteX64" fmla="*/ 483939 w 609405"/>
                <a:gd name="connsiteY64" fmla="*/ 188221 h 573651"/>
                <a:gd name="connsiteX65" fmla="*/ 492901 w 609405"/>
                <a:gd name="connsiteY65" fmla="*/ 197184 h 573651"/>
                <a:gd name="connsiteX66" fmla="*/ 578800 w 609405"/>
                <a:gd name="connsiteY66" fmla="*/ 197184 h 573651"/>
                <a:gd name="connsiteX67" fmla="*/ 385359 w 609405"/>
                <a:gd name="connsiteY67" fmla="*/ 71695 h 573651"/>
                <a:gd name="connsiteX68" fmla="*/ 474978 w 609405"/>
                <a:gd name="connsiteY68" fmla="*/ 71695 h 573651"/>
                <a:gd name="connsiteX69" fmla="*/ 476143 w 609405"/>
                <a:gd name="connsiteY69" fmla="*/ 71919 h 573651"/>
                <a:gd name="connsiteX70" fmla="*/ 481296 w 609405"/>
                <a:gd name="connsiteY70" fmla="*/ 74339 h 573651"/>
                <a:gd name="connsiteX71" fmla="*/ 606761 w 609405"/>
                <a:gd name="connsiteY71" fmla="*/ 199783 h 573651"/>
                <a:gd name="connsiteX72" fmla="*/ 608957 w 609405"/>
                <a:gd name="connsiteY72" fmla="*/ 203862 h 573651"/>
                <a:gd name="connsiteX73" fmla="*/ 609181 w 609405"/>
                <a:gd name="connsiteY73" fmla="*/ 204982 h 573651"/>
                <a:gd name="connsiteX74" fmla="*/ 609405 w 609405"/>
                <a:gd name="connsiteY74" fmla="*/ 206147 h 573651"/>
                <a:gd name="connsiteX75" fmla="*/ 609405 w 609405"/>
                <a:gd name="connsiteY75" fmla="*/ 546761 h 573651"/>
                <a:gd name="connsiteX76" fmla="*/ 582520 w 609405"/>
                <a:gd name="connsiteY76" fmla="*/ 573651 h 573651"/>
                <a:gd name="connsiteX77" fmla="*/ 260117 w 609405"/>
                <a:gd name="connsiteY77" fmla="*/ 573651 h 573651"/>
                <a:gd name="connsiteX78" fmla="*/ 233008 w 609405"/>
                <a:gd name="connsiteY78" fmla="*/ 546761 h 573651"/>
                <a:gd name="connsiteX79" fmla="*/ 233008 w 609405"/>
                <a:gd name="connsiteY79" fmla="*/ 528833 h 573651"/>
                <a:gd name="connsiteX80" fmla="*/ 241970 w 609405"/>
                <a:gd name="connsiteY80" fmla="*/ 519870 h 573651"/>
                <a:gd name="connsiteX81" fmla="*/ 250932 w 609405"/>
                <a:gd name="connsiteY81" fmla="*/ 528833 h 573651"/>
                <a:gd name="connsiteX82" fmla="*/ 250932 w 609405"/>
                <a:gd name="connsiteY82" fmla="*/ 546761 h 573651"/>
                <a:gd name="connsiteX83" fmla="*/ 260117 w 609405"/>
                <a:gd name="connsiteY83" fmla="*/ 555724 h 573651"/>
                <a:gd name="connsiteX84" fmla="*/ 582520 w 609405"/>
                <a:gd name="connsiteY84" fmla="*/ 555724 h 573651"/>
                <a:gd name="connsiteX85" fmla="*/ 591481 w 609405"/>
                <a:gd name="connsiteY85" fmla="*/ 546761 h 573651"/>
                <a:gd name="connsiteX86" fmla="*/ 591481 w 609405"/>
                <a:gd name="connsiteY86" fmla="*/ 215111 h 573651"/>
                <a:gd name="connsiteX87" fmla="*/ 492901 w 609405"/>
                <a:gd name="connsiteY87" fmla="*/ 215111 h 573651"/>
                <a:gd name="connsiteX88" fmla="*/ 466016 w 609405"/>
                <a:gd name="connsiteY88" fmla="*/ 188221 h 573651"/>
                <a:gd name="connsiteX89" fmla="*/ 466016 w 609405"/>
                <a:gd name="connsiteY89" fmla="*/ 89622 h 573651"/>
                <a:gd name="connsiteX90" fmla="*/ 385359 w 609405"/>
                <a:gd name="connsiteY90" fmla="*/ 89622 h 573651"/>
                <a:gd name="connsiteX91" fmla="*/ 376397 w 609405"/>
                <a:gd name="connsiteY91" fmla="*/ 80659 h 573651"/>
                <a:gd name="connsiteX92" fmla="*/ 385359 w 609405"/>
                <a:gd name="connsiteY92" fmla="*/ 71695 h 573651"/>
                <a:gd name="connsiteX93" fmla="*/ 250931 w 609405"/>
                <a:gd name="connsiteY93" fmla="*/ 30610 h 573651"/>
                <a:gd name="connsiteX94" fmla="*/ 250931 w 609405"/>
                <a:gd name="connsiteY94" fmla="*/ 116525 h 573651"/>
                <a:gd name="connsiteX95" fmla="*/ 259893 w 609405"/>
                <a:gd name="connsiteY95" fmla="*/ 125489 h 573651"/>
                <a:gd name="connsiteX96" fmla="*/ 345792 w 609405"/>
                <a:gd name="connsiteY96" fmla="*/ 125489 h 573651"/>
                <a:gd name="connsiteX97" fmla="*/ 26975 w 609405"/>
                <a:gd name="connsiteY97" fmla="*/ 17927 h 573651"/>
                <a:gd name="connsiteX98" fmla="*/ 17924 w 609405"/>
                <a:gd name="connsiteY98" fmla="*/ 26891 h 573651"/>
                <a:gd name="connsiteX99" fmla="*/ 17924 w 609405"/>
                <a:gd name="connsiteY99" fmla="*/ 475065 h 573651"/>
                <a:gd name="connsiteX100" fmla="*/ 27109 w 609405"/>
                <a:gd name="connsiteY100" fmla="*/ 484029 h 573651"/>
                <a:gd name="connsiteX101" fmla="*/ 349511 w 609405"/>
                <a:gd name="connsiteY101" fmla="*/ 484029 h 573651"/>
                <a:gd name="connsiteX102" fmla="*/ 358473 w 609405"/>
                <a:gd name="connsiteY102" fmla="*/ 475065 h 573651"/>
                <a:gd name="connsiteX103" fmla="*/ 358473 w 609405"/>
                <a:gd name="connsiteY103" fmla="*/ 143416 h 573651"/>
                <a:gd name="connsiteX104" fmla="*/ 259893 w 609405"/>
                <a:gd name="connsiteY104" fmla="*/ 143416 h 573651"/>
                <a:gd name="connsiteX105" fmla="*/ 233008 w 609405"/>
                <a:gd name="connsiteY105" fmla="*/ 116525 h 573651"/>
                <a:gd name="connsiteX106" fmla="*/ 233008 w 609405"/>
                <a:gd name="connsiteY106" fmla="*/ 17927 h 573651"/>
                <a:gd name="connsiteX107" fmla="*/ 26975 w 609405"/>
                <a:gd name="connsiteY107" fmla="*/ 0 h 573651"/>
                <a:gd name="connsiteX108" fmla="*/ 241969 w 609405"/>
                <a:gd name="connsiteY108" fmla="*/ 0 h 573651"/>
                <a:gd name="connsiteX109" fmla="*/ 243134 w 609405"/>
                <a:gd name="connsiteY109" fmla="*/ 224 h 573651"/>
                <a:gd name="connsiteX110" fmla="*/ 248287 w 609405"/>
                <a:gd name="connsiteY110" fmla="*/ 2644 h 573651"/>
                <a:gd name="connsiteX111" fmla="*/ 373753 w 609405"/>
                <a:gd name="connsiteY111" fmla="*/ 128088 h 573651"/>
                <a:gd name="connsiteX112" fmla="*/ 375949 w 609405"/>
                <a:gd name="connsiteY112" fmla="*/ 132167 h 573651"/>
                <a:gd name="connsiteX113" fmla="*/ 376173 w 609405"/>
                <a:gd name="connsiteY113" fmla="*/ 133287 h 573651"/>
                <a:gd name="connsiteX114" fmla="*/ 376397 w 609405"/>
                <a:gd name="connsiteY114" fmla="*/ 134453 h 573651"/>
                <a:gd name="connsiteX115" fmla="*/ 376397 w 609405"/>
                <a:gd name="connsiteY115" fmla="*/ 475065 h 573651"/>
                <a:gd name="connsiteX116" fmla="*/ 349511 w 609405"/>
                <a:gd name="connsiteY116" fmla="*/ 501956 h 573651"/>
                <a:gd name="connsiteX117" fmla="*/ 27109 w 609405"/>
                <a:gd name="connsiteY117" fmla="*/ 501956 h 573651"/>
                <a:gd name="connsiteX118" fmla="*/ 0 w 609405"/>
                <a:gd name="connsiteY118" fmla="*/ 475065 h 573651"/>
                <a:gd name="connsiteX119" fmla="*/ 0 w 609405"/>
                <a:gd name="connsiteY119" fmla="*/ 26891 h 573651"/>
                <a:gd name="connsiteX120" fmla="*/ 26975 w 609405"/>
                <a:gd name="connsiteY120" fmla="*/ 0 h 57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9405" h="573651">
                  <a:moveTo>
                    <a:pt x="421207" y="484025"/>
                  </a:moveTo>
                  <a:lnTo>
                    <a:pt x="528749" y="484025"/>
                  </a:lnTo>
                  <a:cubicBezTo>
                    <a:pt x="533678" y="484025"/>
                    <a:pt x="537711" y="488060"/>
                    <a:pt x="537711" y="492991"/>
                  </a:cubicBezTo>
                  <a:cubicBezTo>
                    <a:pt x="537711" y="497922"/>
                    <a:pt x="533678" y="501956"/>
                    <a:pt x="528749" y="501956"/>
                  </a:cubicBezTo>
                  <a:lnTo>
                    <a:pt x="421207" y="501956"/>
                  </a:lnTo>
                  <a:cubicBezTo>
                    <a:pt x="416278" y="501956"/>
                    <a:pt x="412245" y="497922"/>
                    <a:pt x="412245" y="492991"/>
                  </a:cubicBezTo>
                  <a:cubicBezTo>
                    <a:pt x="412245" y="488060"/>
                    <a:pt x="416278" y="484025"/>
                    <a:pt x="421207" y="484025"/>
                  </a:cubicBezTo>
                  <a:close/>
                  <a:moveTo>
                    <a:pt x="80657" y="412333"/>
                  </a:moveTo>
                  <a:lnTo>
                    <a:pt x="295741" y="412333"/>
                  </a:lnTo>
                  <a:cubicBezTo>
                    <a:pt x="300670" y="412333"/>
                    <a:pt x="304703" y="416367"/>
                    <a:pt x="304703" y="421297"/>
                  </a:cubicBezTo>
                  <a:cubicBezTo>
                    <a:pt x="304703" y="426228"/>
                    <a:pt x="300670" y="430262"/>
                    <a:pt x="295741" y="430262"/>
                  </a:cubicBezTo>
                  <a:lnTo>
                    <a:pt x="80657" y="430262"/>
                  </a:lnTo>
                  <a:cubicBezTo>
                    <a:pt x="75728" y="430262"/>
                    <a:pt x="71695" y="426228"/>
                    <a:pt x="71695" y="421297"/>
                  </a:cubicBezTo>
                  <a:cubicBezTo>
                    <a:pt x="71695" y="416367"/>
                    <a:pt x="75728" y="412333"/>
                    <a:pt x="80657" y="412333"/>
                  </a:cubicBezTo>
                  <a:close/>
                  <a:moveTo>
                    <a:pt x="421207" y="412302"/>
                  </a:moveTo>
                  <a:lnTo>
                    <a:pt x="528749" y="412302"/>
                  </a:lnTo>
                  <a:cubicBezTo>
                    <a:pt x="533678" y="412302"/>
                    <a:pt x="537711" y="416336"/>
                    <a:pt x="537711" y="421267"/>
                  </a:cubicBezTo>
                  <a:cubicBezTo>
                    <a:pt x="537711" y="426198"/>
                    <a:pt x="533678" y="430233"/>
                    <a:pt x="528749" y="430233"/>
                  </a:cubicBezTo>
                  <a:lnTo>
                    <a:pt x="421207" y="430233"/>
                  </a:lnTo>
                  <a:cubicBezTo>
                    <a:pt x="416278" y="430233"/>
                    <a:pt x="412245" y="426198"/>
                    <a:pt x="412245" y="421267"/>
                  </a:cubicBezTo>
                  <a:cubicBezTo>
                    <a:pt x="412245" y="416336"/>
                    <a:pt x="416278" y="412302"/>
                    <a:pt x="421207" y="412302"/>
                  </a:cubicBezTo>
                  <a:close/>
                  <a:moveTo>
                    <a:pt x="80657" y="340616"/>
                  </a:moveTo>
                  <a:lnTo>
                    <a:pt x="295741" y="340616"/>
                  </a:lnTo>
                  <a:cubicBezTo>
                    <a:pt x="300670" y="340616"/>
                    <a:pt x="304703" y="344650"/>
                    <a:pt x="304703" y="349581"/>
                  </a:cubicBezTo>
                  <a:cubicBezTo>
                    <a:pt x="304703" y="354511"/>
                    <a:pt x="300670" y="358545"/>
                    <a:pt x="295741" y="358545"/>
                  </a:cubicBezTo>
                  <a:lnTo>
                    <a:pt x="80657" y="358545"/>
                  </a:lnTo>
                  <a:cubicBezTo>
                    <a:pt x="75728" y="358545"/>
                    <a:pt x="71695" y="354511"/>
                    <a:pt x="71695" y="349581"/>
                  </a:cubicBezTo>
                  <a:cubicBezTo>
                    <a:pt x="71695" y="344650"/>
                    <a:pt x="75728" y="340616"/>
                    <a:pt x="80657" y="340616"/>
                  </a:cubicBezTo>
                  <a:close/>
                  <a:moveTo>
                    <a:pt x="421207" y="340578"/>
                  </a:moveTo>
                  <a:lnTo>
                    <a:pt x="528749" y="340578"/>
                  </a:lnTo>
                  <a:cubicBezTo>
                    <a:pt x="533678" y="340578"/>
                    <a:pt x="537711" y="344613"/>
                    <a:pt x="537711" y="349544"/>
                  </a:cubicBezTo>
                  <a:cubicBezTo>
                    <a:pt x="537711" y="354475"/>
                    <a:pt x="533678" y="358509"/>
                    <a:pt x="528749" y="358509"/>
                  </a:cubicBezTo>
                  <a:lnTo>
                    <a:pt x="421207" y="358509"/>
                  </a:lnTo>
                  <a:cubicBezTo>
                    <a:pt x="416278" y="358509"/>
                    <a:pt x="412245" y="354475"/>
                    <a:pt x="412245" y="349544"/>
                  </a:cubicBezTo>
                  <a:cubicBezTo>
                    <a:pt x="412245" y="344613"/>
                    <a:pt x="416278" y="340578"/>
                    <a:pt x="421207" y="340578"/>
                  </a:cubicBezTo>
                  <a:close/>
                  <a:moveTo>
                    <a:pt x="80657" y="268899"/>
                  </a:moveTo>
                  <a:lnTo>
                    <a:pt x="295741" y="268899"/>
                  </a:lnTo>
                  <a:cubicBezTo>
                    <a:pt x="300670" y="268899"/>
                    <a:pt x="304703" y="272933"/>
                    <a:pt x="304703" y="277864"/>
                  </a:cubicBezTo>
                  <a:cubicBezTo>
                    <a:pt x="304703" y="282795"/>
                    <a:pt x="300670" y="286829"/>
                    <a:pt x="295741" y="286829"/>
                  </a:cubicBezTo>
                  <a:lnTo>
                    <a:pt x="80657" y="286829"/>
                  </a:lnTo>
                  <a:cubicBezTo>
                    <a:pt x="75728" y="286829"/>
                    <a:pt x="71695" y="282795"/>
                    <a:pt x="71695" y="277864"/>
                  </a:cubicBezTo>
                  <a:cubicBezTo>
                    <a:pt x="71695" y="272933"/>
                    <a:pt x="75728" y="268899"/>
                    <a:pt x="80657" y="268899"/>
                  </a:cubicBezTo>
                  <a:close/>
                  <a:moveTo>
                    <a:pt x="421207" y="268855"/>
                  </a:moveTo>
                  <a:lnTo>
                    <a:pt x="528749" y="268855"/>
                  </a:lnTo>
                  <a:cubicBezTo>
                    <a:pt x="533678" y="268855"/>
                    <a:pt x="537711" y="272889"/>
                    <a:pt x="537711" y="277820"/>
                  </a:cubicBezTo>
                  <a:cubicBezTo>
                    <a:pt x="537711" y="282751"/>
                    <a:pt x="533678" y="286786"/>
                    <a:pt x="528749" y="286786"/>
                  </a:cubicBezTo>
                  <a:lnTo>
                    <a:pt x="421207" y="286786"/>
                  </a:lnTo>
                  <a:cubicBezTo>
                    <a:pt x="416278" y="286786"/>
                    <a:pt x="412245" y="282751"/>
                    <a:pt x="412245" y="277820"/>
                  </a:cubicBezTo>
                  <a:cubicBezTo>
                    <a:pt x="412245" y="272889"/>
                    <a:pt x="416278" y="268855"/>
                    <a:pt x="421207" y="268855"/>
                  </a:cubicBezTo>
                  <a:close/>
                  <a:moveTo>
                    <a:pt x="80657" y="197183"/>
                  </a:moveTo>
                  <a:lnTo>
                    <a:pt x="295741" y="197183"/>
                  </a:lnTo>
                  <a:cubicBezTo>
                    <a:pt x="300670" y="197183"/>
                    <a:pt x="304703" y="201217"/>
                    <a:pt x="304703" y="206147"/>
                  </a:cubicBezTo>
                  <a:cubicBezTo>
                    <a:pt x="304703" y="211078"/>
                    <a:pt x="300670" y="215112"/>
                    <a:pt x="295741" y="215112"/>
                  </a:cubicBezTo>
                  <a:lnTo>
                    <a:pt x="80657" y="215112"/>
                  </a:lnTo>
                  <a:cubicBezTo>
                    <a:pt x="75728" y="215112"/>
                    <a:pt x="71695" y="211078"/>
                    <a:pt x="71695" y="206147"/>
                  </a:cubicBezTo>
                  <a:cubicBezTo>
                    <a:pt x="71695" y="201217"/>
                    <a:pt x="75728" y="197183"/>
                    <a:pt x="80657" y="197183"/>
                  </a:cubicBezTo>
                  <a:close/>
                  <a:moveTo>
                    <a:pt x="80657" y="125466"/>
                  </a:moveTo>
                  <a:lnTo>
                    <a:pt x="170275" y="125466"/>
                  </a:lnTo>
                  <a:cubicBezTo>
                    <a:pt x="175204" y="125466"/>
                    <a:pt x="179237" y="129500"/>
                    <a:pt x="179237" y="134431"/>
                  </a:cubicBezTo>
                  <a:cubicBezTo>
                    <a:pt x="179237" y="139361"/>
                    <a:pt x="175204" y="143395"/>
                    <a:pt x="170275" y="143395"/>
                  </a:cubicBezTo>
                  <a:lnTo>
                    <a:pt x="80657" y="143395"/>
                  </a:lnTo>
                  <a:cubicBezTo>
                    <a:pt x="75728" y="143395"/>
                    <a:pt x="71695" y="139361"/>
                    <a:pt x="71695" y="134431"/>
                  </a:cubicBezTo>
                  <a:cubicBezTo>
                    <a:pt x="71695" y="129500"/>
                    <a:pt x="75728" y="125466"/>
                    <a:pt x="80657" y="125466"/>
                  </a:cubicBezTo>
                  <a:close/>
                  <a:moveTo>
                    <a:pt x="483939" y="102305"/>
                  </a:moveTo>
                  <a:lnTo>
                    <a:pt x="483939" y="188221"/>
                  </a:lnTo>
                  <a:cubicBezTo>
                    <a:pt x="483939" y="193150"/>
                    <a:pt x="487972" y="197184"/>
                    <a:pt x="492901" y="197184"/>
                  </a:cubicBezTo>
                  <a:lnTo>
                    <a:pt x="578800" y="197184"/>
                  </a:lnTo>
                  <a:close/>
                  <a:moveTo>
                    <a:pt x="385359" y="71695"/>
                  </a:moveTo>
                  <a:lnTo>
                    <a:pt x="474978" y="71695"/>
                  </a:lnTo>
                  <a:cubicBezTo>
                    <a:pt x="475381" y="71695"/>
                    <a:pt x="475739" y="71874"/>
                    <a:pt x="476143" y="71919"/>
                  </a:cubicBezTo>
                  <a:cubicBezTo>
                    <a:pt x="478069" y="72143"/>
                    <a:pt x="479907" y="72995"/>
                    <a:pt x="481296" y="74339"/>
                  </a:cubicBezTo>
                  <a:lnTo>
                    <a:pt x="606761" y="199783"/>
                  </a:lnTo>
                  <a:cubicBezTo>
                    <a:pt x="607837" y="200949"/>
                    <a:pt x="608599" y="202338"/>
                    <a:pt x="608957" y="203862"/>
                  </a:cubicBezTo>
                  <a:cubicBezTo>
                    <a:pt x="609047" y="204220"/>
                    <a:pt x="609136" y="204624"/>
                    <a:pt x="609181" y="204982"/>
                  </a:cubicBezTo>
                  <a:cubicBezTo>
                    <a:pt x="609226" y="205386"/>
                    <a:pt x="609405" y="205744"/>
                    <a:pt x="609405" y="206147"/>
                  </a:cubicBezTo>
                  <a:lnTo>
                    <a:pt x="609405" y="546761"/>
                  </a:lnTo>
                  <a:cubicBezTo>
                    <a:pt x="609405" y="561595"/>
                    <a:pt x="597351" y="573651"/>
                    <a:pt x="582520" y="573651"/>
                  </a:cubicBezTo>
                  <a:lnTo>
                    <a:pt x="260117" y="573651"/>
                  </a:lnTo>
                  <a:cubicBezTo>
                    <a:pt x="245151" y="573651"/>
                    <a:pt x="233008" y="561595"/>
                    <a:pt x="233008" y="546761"/>
                  </a:cubicBezTo>
                  <a:lnTo>
                    <a:pt x="233008" y="528833"/>
                  </a:lnTo>
                  <a:cubicBezTo>
                    <a:pt x="233008" y="523904"/>
                    <a:pt x="237041" y="519870"/>
                    <a:pt x="241970" y="519870"/>
                  </a:cubicBezTo>
                  <a:cubicBezTo>
                    <a:pt x="246899" y="519870"/>
                    <a:pt x="250932" y="523904"/>
                    <a:pt x="250932" y="528833"/>
                  </a:cubicBezTo>
                  <a:lnTo>
                    <a:pt x="250932" y="546761"/>
                  </a:lnTo>
                  <a:cubicBezTo>
                    <a:pt x="250976" y="551780"/>
                    <a:pt x="255099" y="555769"/>
                    <a:pt x="260117" y="555724"/>
                  </a:cubicBezTo>
                  <a:lnTo>
                    <a:pt x="582520" y="555724"/>
                  </a:lnTo>
                  <a:cubicBezTo>
                    <a:pt x="587449" y="555724"/>
                    <a:pt x="591481" y="551690"/>
                    <a:pt x="591481" y="546761"/>
                  </a:cubicBezTo>
                  <a:lnTo>
                    <a:pt x="591481" y="215111"/>
                  </a:lnTo>
                  <a:lnTo>
                    <a:pt x="492901" y="215111"/>
                  </a:lnTo>
                  <a:cubicBezTo>
                    <a:pt x="478069" y="215111"/>
                    <a:pt x="466016" y="203055"/>
                    <a:pt x="466016" y="188221"/>
                  </a:cubicBezTo>
                  <a:lnTo>
                    <a:pt x="466016" y="89622"/>
                  </a:lnTo>
                  <a:lnTo>
                    <a:pt x="385359" y="89622"/>
                  </a:lnTo>
                  <a:cubicBezTo>
                    <a:pt x="380430" y="89622"/>
                    <a:pt x="376397" y="85588"/>
                    <a:pt x="376397" y="80659"/>
                  </a:cubicBezTo>
                  <a:cubicBezTo>
                    <a:pt x="376397" y="75729"/>
                    <a:pt x="380430" y="71695"/>
                    <a:pt x="385359" y="71695"/>
                  </a:cubicBezTo>
                  <a:close/>
                  <a:moveTo>
                    <a:pt x="250931" y="30610"/>
                  </a:moveTo>
                  <a:lnTo>
                    <a:pt x="250931" y="116525"/>
                  </a:lnTo>
                  <a:cubicBezTo>
                    <a:pt x="250931" y="121455"/>
                    <a:pt x="254964" y="125489"/>
                    <a:pt x="259893" y="125489"/>
                  </a:cubicBezTo>
                  <a:lnTo>
                    <a:pt x="345792" y="125489"/>
                  </a:lnTo>
                  <a:close/>
                  <a:moveTo>
                    <a:pt x="26975" y="17927"/>
                  </a:moveTo>
                  <a:cubicBezTo>
                    <a:pt x="22001" y="17927"/>
                    <a:pt x="17924" y="21961"/>
                    <a:pt x="17924" y="26891"/>
                  </a:cubicBezTo>
                  <a:lnTo>
                    <a:pt x="17924" y="475065"/>
                  </a:lnTo>
                  <a:cubicBezTo>
                    <a:pt x="17968" y="480085"/>
                    <a:pt x="22091" y="484074"/>
                    <a:pt x="27109" y="484029"/>
                  </a:cubicBezTo>
                  <a:lnTo>
                    <a:pt x="349511" y="484029"/>
                  </a:lnTo>
                  <a:cubicBezTo>
                    <a:pt x="354440" y="484029"/>
                    <a:pt x="358473" y="479995"/>
                    <a:pt x="358473" y="475065"/>
                  </a:cubicBezTo>
                  <a:lnTo>
                    <a:pt x="358473" y="143416"/>
                  </a:lnTo>
                  <a:lnTo>
                    <a:pt x="259893" y="143416"/>
                  </a:lnTo>
                  <a:cubicBezTo>
                    <a:pt x="245061" y="143416"/>
                    <a:pt x="233008" y="131360"/>
                    <a:pt x="233008" y="116525"/>
                  </a:cubicBezTo>
                  <a:lnTo>
                    <a:pt x="233008" y="17927"/>
                  </a:lnTo>
                  <a:close/>
                  <a:moveTo>
                    <a:pt x="26975" y="0"/>
                  </a:moveTo>
                  <a:lnTo>
                    <a:pt x="241969" y="0"/>
                  </a:lnTo>
                  <a:cubicBezTo>
                    <a:pt x="242373" y="0"/>
                    <a:pt x="242731" y="179"/>
                    <a:pt x="243134" y="224"/>
                  </a:cubicBezTo>
                  <a:cubicBezTo>
                    <a:pt x="245061" y="448"/>
                    <a:pt x="246854" y="1300"/>
                    <a:pt x="248287" y="2644"/>
                  </a:cubicBezTo>
                  <a:lnTo>
                    <a:pt x="373753" y="128088"/>
                  </a:lnTo>
                  <a:cubicBezTo>
                    <a:pt x="374829" y="129254"/>
                    <a:pt x="375590" y="130643"/>
                    <a:pt x="375949" y="132167"/>
                  </a:cubicBezTo>
                  <a:cubicBezTo>
                    <a:pt x="376038" y="132525"/>
                    <a:pt x="376128" y="132929"/>
                    <a:pt x="376173" y="133287"/>
                  </a:cubicBezTo>
                  <a:cubicBezTo>
                    <a:pt x="376218" y="133691"/>
                    <a:pt x="376397" y="134049"/>
                    <a:pt x="376397" y="134453"/>
                  </a:cubicBezTo>
                  <a:lnTo>
                    <a:pt x="376397" y="475065"/>
                  </a:lnTo>
                  <a:cubicBezTo>
                    <a:pt x="376397" y="489900"/>
                    <a:pt x="364343" y="501956"/>
                    <a:pt x="349511" y="501956"/>
                  </a:cubicBezTo>
                  <a:lnTo>
                    <a:pt x="27109" y="501956"/>
                  </a:lnTo>
                  <a:cubicBezTo>
                    <a:pt x="12143" y="501956"/>
                    <a:pt x="0" y="489900"/>
                    <a:pt x="0" y="475065"/>
                  </a:cubicBezTo>
                  <a:lnTo>
                    <a:pt x="0" y="26891"/>
                  </a:lnTo>
                  <a:cubicBezTo>
                    <a:pt x="0" y="12056"/>
                    <a:pt x="12098" y="0"/>
                    <a:pt x="26975" y="0"/>
                  </a:cubicBez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78" name="箭头: 右 177">
            <a:extLst>
              <a:ext uri="{FF2B5EF4-FFF2-40B4-BE49-F238E27FC236}">
                <a16:creationId xmlns:a16="http://schemas.microsoft.com/office/drawing/2014/main" id="{69A62166-F95F-4497-8800-040657AF5AB4}"/>
              </a:ext>
            </a:extLst>
          </p:cNvPr>
          <p:cNvSpPr/>
          <p:nvPr/>
        </p:nvSpPr>
        <p:spPr>
          <a:xfrm rot="158967">
            <a:off x="4841267" y="2889085"/>
            <a:ext cx="273047" cy="42344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180" name="连接符: 肘形 179">
            <a:extLst>
              <a:ext uri="{FF2B5EF4-FFF2-40B4-BE49-F238E27FC236}">
                <a16:creationId xmlns:a16="http://schemas.microsoft.com/office/drawing/2014/main" id="{D89EBA72-804F-4497-B547-5424E7EC2E0A}"/>
              </a:ext>
            </a:extLst>
          </p:cNvPr>
          <p:cNvCxnSpPr>
            <a:stCxn id="175" idx="2"/>
            <a:endCxn id="147" idx="0"/>
          </p:cNvCxnSpPr>
          <p:nvPr/>
        </p:nvCxnSpPr>
        <p:spPr>
          <a:xfrm rot="5400000">
            <a:off x="5442311" y="2794584"/>
            <a:ext cx="1699747" cy="3545627"/>
          </a:xfrm>
          <a:prstGeom prst="bentConnector3">
            <a:avLst>
              <a:gd name="adj1" fmla="val 872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82A1B1F6-E119-422A-89A6-7AABEE8EA1DA}"/>
              </a:ext>
            </a:extLst>
          </p:cNvPr>
          <p:cNvSpPr txBox="1"/>
          <p:nvPr/>
        </p:nvSpPr>
        <p:spPr>
          <a:xfrm>
            <a:off x="5593019" y="4746906"/>
            <a:ext cx="1861320" cy="369332"/>
          </a:xfrm>
          <a:prstGeom prst="rect">
            <a:avLst/>
          </a:prstGeom>
          <a:noFill/>
          <a:ln w="12700">
            <a:noFill/>
          </a:ln>
        </p:spPr>
        <p:txBody>
          <a:bodyPr wrap="square" rtlCol="0">
            <a:spAutoFit/>
          </a:bodyPr>
          <a:lstStyle/>
          <a:p>
            <a:pPr algn="ctr"/>
            <a:r>
              <a:rPr lang="zh-CN" altLang="en-US" b="1" dirty="0">
                <a:latin typeface="+mj-ea"/>
                <a:ea typeface="+mj-ea"/>
              </a:rPr>
              <a:t>录入模板第三章</a:t>
            </a:r>
          </a:p>
        </p:txBody>
      </p:sp>
    </p:spTree>
    <p:custDataLst>
      <p:tags r:id="rId1"/>
    </p:custDataLst>
    <p:extLst>
      <p:ext uri="{BB962C8B-B14F-4D97-AF65-F5344CB8AC3E}">
        <p14:creationId xmlns:p14="http://schemas.microsoft.com/office/powerpoint/2010/main" val="3849246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401135;#400863;#181612;#180498;#180997;#105569;#401114;#70265;#41671;#36918;"/>
</p:tagLst>
</file>

<file path=ppt/tags/tag2.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401135;#400863;#181612;#180498;#180997;#105569;#401114;#369719;#372769;"/>
</p:tagLst>
</file>

<file path=ppt/tags/tag3.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
</p:tagLst>
</file>

<file path=ppt/tags/tag4.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
</p:tagLst>
</file>

<file path=ppt/tags/tag5.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13494</TotalTime>
  <Words>3349</Words>
  <Application>Microsoft Office PowerPoint</Application>
  <PresentationFormat>全屏显示(4:3)</PresentationFormat>
  <Paragraphs>612</Paragraphs>
  <Slides>31</Slides>
  <Notes>31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3" baseType="lpstr">
      <vt:lpstr>Microsoft YaHei UI</vt:lpstr>
      <vt:lpstr>黑体</vt:lpstr>
      <vt:lpstr>宋体</vt:lpstr>
      <vt:lpstr>微软雅黑</vt:lpstr>
      <vt:lpstr>Arial</vt:lpstr>
      <vt:lpstr>Arial Black</vt:lpstr>
      <vt:lpstr>Calibri</vt:lpstr>
      <vt:lpstr>Palatino Linotype</vt:lpstr>
      <vt:lpstr>Times New Roman</vt:lpstr>
      <vt:lpstr>Wingdings</vt:lpstr>
      <vt:lpstr>Office Theme</vt:lpstr>
      <vt:lpstr>Visio</vt:lpstr>
      <vt:lpstr>PowerPoint 演示文稿</vt:lpstr>
      <vt:lpstr>报告大纲</vt:lpstr>
      <vt:lpstr>PowerPoint 演示文稿</vt:lpstr>
      <vt:lpstr>前言</vt:lpstr>
      <vt:lpstr>研究思路</vt:lpstr>
      <vt:lpstr>PowerPoint 演示文稿</vt:lpstr>
      <vt:lpstr>PowerPoint 演示文稿</vt:lpstr>
      <vt:lpstr>1、专家知识规则化描述研究</vt:lpstr>
      <vt:lpstr>2、专家知识规则化描述研究</vt:lpstr>
      <vt:lpstr>PowerPoint 演示文稿</vt:lpstr>
      <vt:lpstr>1、知识抽取方式</vt:lpstr>
      <vt:lpstr>3、知识抽取方式</vt:lpstr>
      <vt:lpstr>2、知识规则化</vt:lpstr>
      <vt:lpstr>4、模型存储规范</vt:lpstr>
      <vt:lpstr>4、模型存储规范</vt:lpstr>
      <vt:lpstr>PowerPoint 演示文稿</vt:lpstr>
      <vt:lpstr>1、 知识库设计</vt:lpstr>
      <vt:lpstr>2、 知识应用评价标准</vt:lpstr>
      <vt:lpstr>3、 知识维护</vt:lpstr>
      <vt:lpstr>3、 知识维护</vt:lpstr>
      <vt:lpstr>PowerPoint 演示文稿</vt:lpstr>
      <vt:lpstr>1、 初步应用建议</vt:lpstr>
      <vt:lpstr>PowerPoint 演示文稿</vt:lpstr>
      <vt:lpstr>PowerPoint 演示文稿</vt:lpstr>
      <vt:lpstr>F1、风洞设备知识管理案例</vt:lpstr>
      <vt:lpstr>PowerPoint 演示文稿</vt:lpstr>
      <vt:lpstr>F2、案例编辑模板</vt:lpstr>
      <vt:lpstr>PowerPoint 演示文稿</vt:lpstr>
      <vt:lpstr>F3、知识管理案例</vt:lpstr>
      <vt:lpstr>F3、知识管理案例</vt:lpstr>
      <vt:lpstr>The End</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姬兴亮</dc:creator>
  <cp:lastModifiedBy>李泽坤</cp:lastModifiedBy>
  <cp:revision>2405</cp:revision>
  <dcterms:created xsi:type="dcterms:W3CDTF">2018-01-11T06:29:24Z</dcterms:created>
  <dcterms:modified xsi:type="dcterms:W3CDTF">2021-10-06T08:36:57Z</dcterms:modified>
</cp:coreProperties>
</file>